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10" r:id="rId3"/>
    <p:sldId id="260" r:id="rId4"/>
    <p:sldId id="271" r:id="rId5"/>
    <p:sldId id="262" r:id="rId6"/>
    <p:sldId id="264" r:id="rId7"/>
    <p:sldId id="265" r:id="rId8"/>
    <p:sldId id="266" r:id="rId9"/>
    <p:sldId id="267" r:id="rId10"/>
    <p:sldId id="268" r:id="rId11"/>
    <p:sldId id="272" r:id="rId12"/>
    <p:sldId id="269" r:id="rId13"/>
    <p:sldId id="270" r:id="rId14"/>
    <p:sldId id="258" r:id="rId15"/>
    <p:sldId id="273" r:id="rId16"/>
    <p:sldId id="274" r:id="rId17"/>
    <p:sldId id="275" r:id="rId18"/>
    <p:sldId id="276" r:id="rId19"/>
    <p:sldId id="277" r:id="rId20"/>
    <p:sldId id="312" r:id="rId21"/>
    <p:sldId id="280" r:id="rId22"/>
    <p:sldId id="281" r:id="rId23"/>
    <p:sldId id="282" r:id="rId24"/>
    <p:sldId id="283" r:id="rId25"/>
    <p:sldId id="284" r:id="rId26"/>
    <p:sldId id="285" r:id="rId27"/>
    <p:sldId id="286" r:id="rId28"/>
    <p:sldId id="287" r:id="rId29"/>
    <p:sldId id="288" r:id="rId30"/>
    <p:sldId id="289" r:id="rId31"/>
    <p:sldId id="290" r:id="rId32"/>
    <p:sldId id="308" r:id="rId33"/>
    <p:sldId id="292" r:id="rId34"/>
    <p:sldId id="293" r:id="rId35"/>
    <p:sldId id="294" r:id="rId36"/>
    <p:sldId id="295" r:id="rId37"/>
    <p:sldId id="296" r:id="rId38"/>
    <p:sldId id="297" r:id="rId39"/>
    <p:sldId id="298" r:id="rId40"/>
    <p:sldId id="299" r:id="rId41"/>
    <p:sldId id="311" r:id="rId42"/>
    <p:sldId id="301" r:id="rId43"/>
    <p:sldId id="302" r:id="rId44"/>
    <p:sldId id="303" r:id="rId45"/>
    <p:sldId id="305" r:id="rId46"/>
    <p:sldId id="309" r:id="rId47"/>
    <p:sldId id="30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o Kung" initials="CK" lastIdx="36" clrIdx="0">
    <p:extLst>
      <p:ext uri="{19B8F6BF-5375-455C-9EA6-DF929625EA0E}">
        <p15:presenceInfo xmlns:p15="http://schemas.microsoft.com/office/powerpoint/2012/main" userId="S-1-5-21-1468419728-179579752-1159422225-121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BB3"/>
    <a:srgbClr val="00B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7" d="100"/>
          <a:sy n="87" d="100"/>
        </p:scale>
        <p:origin x="90"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16T11:46:50.802" idx="36">
    <p:pos x="10" y="10"/>
    <p:text>Suggest adding statutory and reg cites to slide or speaker notes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2549C5-750C-405C-97C7-D9E2476CE8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0CEEEF2-8B8D-4A15-B87E-552DA6753518}">
      <dgm:prSet phldrT="[Text]"/>
      <dgm:spPr/>
      <dgm:t>
        <a:bodyPr/>
        <a:lstStyle/>
        <a:p>
          <a:r>
            <a:rPr lang="en-US" dirty="0"/>
            <a:t>Sex Trafficking</a:t>
          </a:r>
        </a:p>
      </dgm:t>
    </dgm:pt>
    <dgm:pt modelId="{CF6A64CB-19AA-4DF7-A03C-D3F8149EA812}" type="parTrans" cxnId="{CB283FF1-BFBE-4B9F-B3BD-B9C292D07178}">
      <dgm:prSet/>
      <dgm:spPr/>
      <dgm:t>
        <a:bodyPr/>
        <a:lstStyle/>
        <a:p>
          <a:endParaRPr lang="en-US"/>
        </a:p>
      </dgm:t>
    </dgm:pt>
    <dgm:pt modelId="{4A2285C3-DD9F-44E7-ABAB-9F4800DAD581}" type="sibTrans" cxnId="{CB283FF1-BFBE-4B9F-B3BD-B9C292D07178}">
      <dgm:prSet/>
      <dgm:spPr/>
      <dgm:t>
        <a:bodyPr/>
        <a:lstStyle/>
        <a:p>
          <a:endParaRPr lang="en-US"/>
        </a:p>
      </dgm:t>
    </dgm:pt>
    <dgm:pt modelId="{F62178AB-3D77-42CE-B1A9-0CD7FE0342CA}">
      <dgm:prSet phldrT="[Text]"/>
      <dgm:spPr/>
      <dgm:t>
        <a:bodyPr/>
        <a:lstStyle/>
        <a:p>
          <a:r>
            <a:rPr lang="en-US" dirty="0"/>
            <a:t>“the recruitment, harboring, transportation, provision, </a:t>
          </a:r>
          <a:r>
            <a:rPr lang="en-US" dirty="0" smtClean="0"/>
            <a:t>obtaining, patronizing, or soliciting of a </a:t>
          </a:r>
          <a:r>
            <a:rPr lang="en-US" dirty="0"/>
            <a:t>person for the purposes of a </a:t>
          </a:r>
          <a:r>
            <a:rPr lang="en-US" b="1" dirty="0"/>
            <a:t>commercial sex act</a:t>
          </a:r>
          <a:r>
            <a:rPr lang="en-US" dirty="0"/>
            <a:t>, </a:t>
          </a:r>
          <a:r>
            <a:rPr lang="en-US" b="1" dirty="0"/>
            <a:t>in which the commercial sex act is induced by force, fraud, or coercion, or in which the person induced to perform such an act is under the age of 18 years</a:t>
          </a:r>
          <a:r>
            <a:rPr lang="en-US" b="1" dirty="0" smtClean="0"/>
            <a:t>”</a:t>
          </a:r>
          <a:r>
            <a:rPr lang="en-US" dirty="0" smtClean="0"/>
            <a:t> *</a:t>
          </a:r>
          <a:r>
            <a:rPr lang="en-US" dirty="0"/>
            <a:t> </a:t>
          </a:r>
          <a:r>
            <a:rPr lang="en-US" dirty="0" smtClean="0"/>
            <a:t>(</a:t>
          </a:r>
          <a:r>
            <a:rPr lang="en-US" i="1" dirty="0" smtClean="0"/>
            <a:t>Severe Form of Trafficking in Persons Definition in Bold</a:t>
          </a:r>
          <a:r>
            <a:rPr lang="en-US" dirty="0" smtClean="0"/>
            <a:t>)</a:t>
          </a:r>
          <a:endParaRPr lang="en-US" dirty="0"/>
        </a:p>
      </dgm:t>
    </dgm:pt>
    <dgm:pt modelId="{41DEBEC5-823D-4635-B290-11F2E53B6A0E}" type="parTrans" cxnId="{CCD5BDA6-4BB9-43B7-85F6-31A006B4121A}">
      <dgm:prSet/>
      <dgm:spPr/>
      <dgm:t>
        <a:bodyPr/>
        <a:lstStyle/>
        <a:p>
          <a:endParaRPr lang="en-US"/>
        </a:p>
      </dgm:t>
    </dgm:pt>
    <dgm:pt modelId="{43C3B46C-C84B-43B8-9D80-2E19D1C450D7}" type="sibTrans" cxnId="{CCD5BDA6-4BB9-43B7-85F6-31A006B4121A}">
      <dgm:prSet/>
      <dgm:spPr/>
      <dgm:t>
        <a:bodyPr/>
        <a:lstStyle/>
        <a:p>
          <a:endParaRPr lang="en-US"/>
        </a:p>
      </dgm:t>
    </dgm:pt>
    <dgm:pt modelId="{315DC41B-DCA7-4764-B487-D7CA041B588B}">
      <dgm:prSet phldrT="[Text]"/>
      <dgm:spPr/>
      <dgm:t>
        <a:bodyPr/>
        <a:lstStyle/>
        <a:p>
          <a:r>
            <a:rPr lang="en-US" dirty="0"/>
            <a:t>Labor Trafficking</a:t>
          </a:r>
        </a:p>
      </dgm:t>
    </dgm:pt>
    <dgm:pt modelId="{422F671C-3FBE-447D-9A5A-E5D2167B3323}" type="parTrans" cxnId="{723AFF81-E09C-4790-9156-83F70222F2CA}">
      <dgm:prSet/>
      <dgm:spPr/>
      <dgm:t>
        <a:bodyPr/>
        <a:lstStyle/>
        <a:p>
          <a:endParaRPr lang="en-US"/>
        </a:p>
      </dgm:t>
    </dgm:pt>
    <dgm:pt modelId="{3F4F7DF6-D2DC-4DD4-A96A-C92C1D5636BB}" type="sibTrans" cxnId="{723AFF81-E09C-4790-9156-83F70222F2CA}">
      <dgm:prSet/>
      <dgm:spPr/>
      <dgm:t>
        <a:bodyPr/>
        <a:lstStyle/>
        <a:p>
          <a:endParaRPr lang="en-US"/>
        </a:p>
      </dgm:t>
    </dgm:pt>
    <dgm:pt modelId="{4A30C833-5723-4BB8-A600-20A993BB5F0C}">
      <dgm:prSet phldrT="[Text]"/>
      <dgm:spPr/>
      <dgm:t>
        <a:bodyPr/>
        <a:lstStyle/>
        <a:p>
          <a:r>
            <a:rPr lang="en-US" dirty="0"/>
            <a:t>“The recruitment, harboring, transportation, provision, or obtaining of a person for labor or services, through the use of force, fraud, or coercion for the purpose of su</a:t>
          </a:r>
          <a:r>
            <a:rPr lang="en-US" b="0" dirty="0"/>
            <a:t>bjection to involuntary servitude, peonage, debt bondage, or </a:t>
          </a:r>
          <a:r>
            <a:rPr lang="en-US" b="0" dirty="0" smtClean="0"/>
            <a:t>slavery.”</a:t>
          </a:r>
          <a:endParaRPr lang="en-US" b="0" dirty="0"/>
        </a:p>
      </dgm:t>
    </dgm:pt>
    <dgm:pt modelId="{7E76694F-8F58-4F16-8604-03C54AFCA869}" type="parTrans" cxnId="{F9991E3D-F12E-4A59-82FA-1A86D8D93B19}">
      <dgm:prSet/>
      <dgm:spPr/>
      <dgm:t>
        <a:bodyPr/>
        <a:lstStyle/>
        <a:p>
          <a:endParaRPr lang="en-US"/>
        </a:p>
      </dgm:t>
    </dgm:pt>
    <dgm:pt modelId="{E51FB618-6A54-42B2-A2DC-FD51D28C4CAA}" type="sibTrans" cxnId="{F9991E3D-F12E-4A59-82FA-1A86D8D93B19}">
      <dgm:prSet/>
      <dgm:spPr/>
      <dgm:t>
        <a:bodyPr/>
        <a:lstStyle/>
        <a:p>
          <a:endParaRPr lang="en-US"/>
        </a:p>
      </dgm:t>
    </dgm:pt>
    <dgm:pt modelId="{0B8031D0-CDF2-4C15-9FB8-0162793AE2F4}" type="pres">
      <dgm:prSet presAssocID="{5F2549C5-750C-405C-97C7-D9E2476CE8C5}" presName="Name0" presStyleCnt="0">
        <dgm:presLayoutVars>
          <dgm:dir/>
          <dgm:animLvl val="lvl"/>
          <dgm:resizeHandles val="exact"/>
        </dgm:presLayoutVars>
      </dgm:prSet>
      <dgm:spPr/>
      <dgm:t>
        <a:bodyPr/>
        <a:lstStyle/>
        <a:p>
          <a:endParaRPr lang="en-US"/>
        </a:p>
      </dgm:t>
    </dgm:pt>
    <dgm:pt modelId="{03D7BC0F-2443-427B-B238-E7D1CB73A464}" type="pres">
      <dgm:prSet presAssocID="{B0CEEEF2-8B8D-4A15-B87E-552DA6753518}" presName="linNode" presStyleCnt="0"/>
      <dgm:spPr/>
    </dgm:pt>
    <dgm:pt modelId="{6873ACE8-826A-41AB-96B5-BD537C1BC5A2}" type="pres">
      <dgm:prSet presAssocID="{B0CEEEF2-8B8D-4A15-B87E-552DA6753518}" presName="parentText" presStyleLbl="node1" presStyleIdx="0" presStyleCnt="2">
        <dgm:presLayoutVars>
          <dgm:chMax val="1"/>
          <dgm:bulletEnabled val="1"/>
        </dgm:presLayoutVars>
      </dgm:prSet>
      <dgm:spPr/>
      <dgm:t>
        <a:bodyPr/>
        <a:lstStyle/>
        <a:p>
          <a:endParaRPr lang="en-US"/>
        </a:p>
      </dgm:t>
    </dgm:pt>
    <dgm:pt modelId="{54BFCDA7-1CEA-455A-8622-7800B66B9D7A}" type="pres">
      <dgm:prSet presAssocID="{B0CEEEF2-8B8D-4A15-B87E-552DA6753518}" presName="descendantText" presStyleLbl="alignAccFollowNode1" presStyleIdx="0" presStyleCnt="2">
        <dgm:presLayoutVars>
          <dgm:bulletEnabled val="1"/>
        </dgm:presLayoutVars>
      </dgm:prSet>
      <dgm:spPr/>
      <dgm:t>
        <a:bodyPr/>
        <a:lstStyle/>
        <a:p>
          <a:endParaRPr lang="en-US"/>
        </a:p>
      </dgm:t>
    </dgm:pt>
    <dgm:pt modelId="{696D811A-371B-4F46-AF5F-204F8A4002D9}" type="pres">
      <dgm:prSet presAssocID="{4A2285C3-DD9F-44E7-ABAB-9F4800DAD581}" presName="sp" presStyleCnt="0"/>
      <dgm:spPr/>
    </dgm:pt>
    <dgm:pt modelId="{D4CFBE36-CC3B-4CB8-97F2-71ADEFD7202E}" type="pres">
      <dgm:prSet presAssocID="{315DC41B-DCA7-4764-B487-D7CA041B588B}" presName="linNode" presStyleCnt="0"/>
      <dgm:spPr/>
    </dgm:pt>
    <dgm:pt modelId="{84EE62EA-AEE0-4633-A0BF-7AFD9273775C}" type="pres">
      <dgm:prSet presAssocID="{315DC41B-DCA7-4764-B487-D7CA041B588B}" presName="parentText" presStyleLbl="node1" presStyleIdx="1" presStyleCnt="2">
        <dgm:presLayoutVars>
          <dgm:chMax val="1"/>
          <dgm:bulletEnabled val="1"/>
        </dgm:presLayoutVars>
      </dgm:prSet>
      <dgm:spPr/>
      <dgm:t>
        <a:bodyPr/>
        <a:lstStyle/>
        <a:p>
          <a:endParaRPr lang="en-US"/>
        </a:p>
      </dgm:t>
    </dgm:pt>
    <dgm:pt modelId="{5B03B1F6-BBAA-42B6-ADFD-0218C0FE8F53}" type="pres">
      <dgm:prSet presAssocID="{315DC41B-DCA7-4764-B487-D7CA041B588B}" presName="descendantText" presStyleLbl="alignAccFollowNode1" presStyleIdx="1" presStyleCnt="2" custLinFactNeighborY="0">
        <dgm:presLayoutVars>
          <dgm:bulletEnabled val="1"/>
        </dgm:presLayoutVars>
      </dgm:prSet>
      <dgm:spPr/>
      <dgm:t>
        <a:bodyPr/>
        <a:lstStyle/>
        <a:p>
          <a:endParaRPr lang="en-US"/>
        </a:p>
      </dgm:t>
    </dgm:pt>
  </dgm:ptLst>
  <dgm:cxnLst>
    <dgm:cxn modelId="{26BBA77F-5897-4A30-A92B-B0B387E626DB}" type="presOf" srcId="{315DC41B-DCA7-4764-B487-D7CA041B588B}" destId="{84EE62EA-AEE0-4633-A0BF-7AFD9273775C}" srcOrd="0" destOrd="0" presId="urn:microsoft.com/office/officeart/2005/8/layout/vList5"/>
    <dgm:cxn modelId="{12FF4823-75D2-4E83-A6C3-F3F23B05E844}" type="presOf" srcId="{F62178AB-3D77-42CE-B1A9-0CD7FE0342CA}" destId="{54BFCDA7-1CEA-455A-8622-7800B66B9D7A}" srcOrd="0" destOrd="0" presId="urn:microsoft.com/office/officeart/2005/8/layout/vList5"/>
    <dgm:cxn modelId="{723AFF81-E09C-4790-9156-83F70222F2CA}" srcId="{5F2549C5-750C-405C-97C7-D9E2476CE8C5}" destId="{315DC41B-DCA7-4764-B487-D7CA041B588B}" srcOrd="1" destOrd="0" parTransId="{422F671C-3FBE-447D-9A5A-E5D2167B3323}" sibTransId="{3F4F7DF6-D2DC-4DD4-A96A-C92C1D5636BB}"/>
    <dgm:cxn modelId="{38F86837-F0C8-4A03-A462-B7DD0285CFD3}" type="presOf" srcId="{5F2549C5-750C-405C-97C7-D9E2476CE8C5}" destId="{0B8031D0-CDF2-4C15-9FB8-0162793AE2F4}" srcOrd="0" destOrd="0" presId="urn:microsoft.com/office/officeart/2005/8/layout/vList5"/>
    <dgm:cxn modelId="{CCD5BDA6-4BB9-43B7-85F6-31A006B4121A}" srcId="{B0CEEEF2-8B8D-4A15-B87E-552DA6753518}" destId="{F62178AB-3D77-42CE-B1A9-0CD7FE0342CA}" srcOrd="0" destOrd="0" parTransId="{41DEBEC5-823D-4635-B290-11F2E53B6A0E}" sibTransId="{43C3B46C-C84B-43B8-9D80-2E19D1C450D7}"/>
    <dgm:cxn modelId="{F9991E3D-F12E-4A59-82FA-1A86D8D93B19}" srcId="{315DC41B-DCA7-4764-B487-D7CA041B588B}" destId="{4A30C833-5723-4BB8-A600-20A993BB5F0C}" srcOrd="0" destOrd="0" parTransId="{7E76694F-8F58-4F16-8604-03C54AFCA869}" sibTransId="{E51FB618-6A54-42B2-A2DC-FD51D28C4CAA}"/>
    <dgm:cxn modelId="{CB283FF1-BFBE-4B9F-B3BD-B9C292D07178}" srcId="{5F2549C5-750C-405C-97C7-D9E2476CE8C5}" destId="{B0CEEEF2-8B8D-4A15-B87E-552DA6753518}" srcOrd="0" destOrd="0" parTransId="{CF6A64CB-19AA-4DF7-A03C-D3F8149EA812}" sibTransId="{4A2285C3-DD9F-44E7-ABAB-9F4800DAD581}"/>
    <dgm:cxn modelId="{10CE4BB6-8DF0-41D0-BB94-FE3E8045B2B4}" type="presOf" srcId="{4A30C833-5723-4BB8-A600-20A993BB5F0C}" destId="{5B03B1F6-BBAA-42B6-ADFD-0218C0FE8F53}" srcOrd="0" destOrd="0" presId="urn:microsoft.com/office/officeart/2005/8/layout/vList5"/>
    <dgm:cxn modelId="{866087EA-90A2-40E6-8A6A-A62F08D0C7FC}" type="presOf" srcId="{B0CEEEF2-8B8D-4A15-B87E-552DA6753518}" destId="{6873ACE8-826A-41AB-96B5-BD537C1BC5A2}" srcOrd="0" destOrd="0" presId="urn:microsoft.com/office/officeart/2005/8/layout/vList5"/>
    <dgm:cxn modelId="{53502F08-50AB-45DB-9B88-5BB370F59B15}" type="presParOf" srcId="{0B8031D0-CDF2-4C15-9FB8-0162793AE2F4}" destId="{03D7BC0F-2443-427B-B238-E7D1CB73A464}" srcOrd="0" destOrd="0" presId="urn:microsoft.com/office/officeart/2005/8/layout/vList5"/>
    <dgm:cxn modelId="{4A5487CE-A7CC-4B0E-AEBC-A056C989EE6C}" type="presParOf" srcId="{03D7BC0F-2443-427B-B238-E7D1CB73A464}" destId="{6873ACE8-826A-41AB-96B5-BD537C1BC5A2}" srcOrd="0" destOrd="0" presId="urn:microsoft.com/office/officeart/2005/8/layout/vList5"/>
    <dgm:cxn modelId="{FAF04883-63A6-49F8-BE18-327E79106830}" type="presParOf" srcId="{03D7BC0F-2443-427B-B238-E7D1CB73A464}" destId="{54BFCDA7-1CEA-455A-8622-7800B66B9D7A}" srcOrd="1" destOrd="0" presId="urn:microsoft.com/office/officeart/2005/8/layout/vList5"/>
    <dgm:cxn modelId="{6EAD4778-6708-470F-AB49-21DD3D41489A}" type="presParOf" srcId="{0B8031D0-CDF2-4C15-9FB8-0162793AE2F4}" destId="{696D811A-371B-4F46-AF5F-204F8A4002D9}" srcOrd="1" destOrd="0" presId="urn:microsoft.com/office/officeart/2005/8/layout/vList5"/>
    <dgm:cxn modelId="{DC02482B-284B-4B7D-821C-94C5B26FA56E}" type="presParOf" srcId="{0B8031D0-CDF2-4C15-9FB8-0162793AE2F4}" destId="{D4CFBE36-CC3B-4CB8-97F2-71ADEFD7202E}" srcOrd="2" destOrd="0" presId="urn:microsoft.com/office/officeart/2005/8/layout/vList5"/>
    <dgm:cxn modelId="{86F22D63-C134-4481-A259-77B479CF8555}" type="presParOf" srcId="{D4CFBE36-CC3B-4CB8-97F2-71ADEFD7202E}" destId="{84EE62EA-AEE0-4633-A0BF-7AFD9273775C}" srcOrd="0" destOrd="0" presId="urn:microsoft.com/office/officeart/2005/8/layout/vList5"/>
    <dgm:cxn modelId="{809AF323-20CE-476F-B804-C33ED9CF9F02}" type="presParOf" srcId="{D4CFBE36-CC3B-4CB8-97F2-71ADEFD7202E}" destId="{5B03B1F6-BBAA-42B6-ADFD-0218C0FE8F5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FCDA7-1CEA-455A-8622-7800B66B9D7A}">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“the recruitment, harboring, transportation, provision, </a:t>
          </a:r>
          <a:r>
            <a:rPr lang="en-US" sz="1700" kern="1200" dirty="0" smtClean="0"/>
            <a:t>obtaining, patronizing, or soliciting of a </a:t>
          </a:r>
          <a:r>
            <a:rPr lang="en-US" sz="1700" kern="1200" dirty="0"/>
            <a:t>person for the purposes of a </a:t>
          </a:r>
          <a:r>
            <a:rPr lang="en-US" sz="1700" b="1" kern="1200" dirty="0"/>
            <a:t>commercial sex act</a:t>
          </a:r>
          <a:r>
            <a:rPr lang="en-US" sz="1700" kern="1200" dirty="0"/>
            <a:t>, </a:t>
          </a:r>
          <a:r>
            <a:rPr lang="en-US" sz="1700" b="1" kern="1200" dirty="0"/>
            <a:t>in which the commercial sex act is induced by force, fraud, or coercion, or in which the person induced to perform such an act is under the age of 18 years</a:t>
          </a:r>
          <a:r>
            <a:rPr lang="en-US" sz="1700" b="1" kern="1200" dirty="0" smtClean="0"/>
            <a:t>”</a:t>
          </a:r>
          <a:r>
            <a:rPr lang="en-US" sz="1700" kern="1200" dirty="0" smtClean="0"/>
            <a:t> *</a:t>
          </a:r>
          <a:r>
            <a:rPr lang="en-US" sz="1700" kern="1200" dirty="0"/>
            <a:t> </a:t>
          </a:r>
          <a:r>
            <a:rPr lang="en-US" sz="1700" kern="1200" dirty="0" smtClean="0"/>
            <a:t>(</a:t>
          </a:r>
          <a:r>
            <a:rPr lang="en-US" sz="1700" i="1" kern="1200" dirty="0" smtClean="0"/>
            <a:t>Severe Form of Trafficking in Persons Definition in Bold</a:t>
          </a:r>
          <a:r>
            <a:rPr lang="en-US" sz="1700" kern="1200" dirty="0" smtClean="0"/>
            <a:t>)</a:t>
          </a:r>
          <a:endParaRPr lang="en-US" sz="1700" kern="1200" dirty="0"/>
        </a:p>
      </dsp:txBody>
      <dsp:txXfrm rot="-5400000">
        <a:off x="3785616" y="295201"/>
        <a:ext cx="6647092" cy="1532257"/>
      </dsp:txXfrm>
    </dsp:sp>
    <dsp:sp modelId="{6873ACE8-826A-41AB-96B5-BD537C1BC5A2}">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en-US" sz="5600" kern="1200" dirty="0"/>
            <a:t>Sex Trafficking</a:t>
          </a:r>
        </a:p>
      </dsp:txBody>
      <dsp:txXfrm>
        <a:off x="103614" y="103667"/>
        <a:ext cx="3578388" cy="1915324"/>
      </dsp:txXfrm>
    </dsp:sp>
    <dsp:sp modelId="{5B03B1F6-BBAA-42B6-ADFD-0218C0FE8F53}">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“The recruitment, harboring, transportation, provision, or obtaining of a person for labor or services, through the use of force, fraud, or coercion for the purpose of su</a:t>
          </a:r>
          <a:r>
            <a:rPr lang="en-US" sz="1700" b="0" kern="1200" dirty="0"/>
            <a:t>bjection to involuntary servitude, peonage, debt bondage, or </a:t>
          </a:r>
          <a:r>
            <a:rPr lang="en-US" sz="1700" b="0" kern="1200" dirty="0" smtClean="0"/>
            <a:t>slavery.”</a:t>
          </a:r>
          <a:endParaRPr lang="en-US" sz="1700" b="0" kern="1200" dirty="0"/>
        </a:p>
      </dsp:txBody>
      <dsp:txXfrm rot="-5400000">
        <a:off x="3785616" y="2523880"/>
        <a:ext cx="6647092" cy="1532257"/>
      </dsp:txXfrm>
    </dsp:sp>
    <dsp:sp modelId="{84EE62EA-AEE0-4633-A0BF-7AFD9273775C}">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en-US" sz="5600" kern="1200" dirty="0"/>
            <a:t>Labor Trafficking</a:t>
          </a:r>
        </a:p>
      </dsp:txBody>
      <dsp:txXfrm>
        <a:off x="103614" y="2332346"/>
        <a:ext cx="3578388" cy="191532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93CD9-ABFF-4349-ABBD-134B1DCC45DA}"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866F4-A863-4A09-B59C-83A2511AAF8E}" type="slidenum">
              <a:rPr lang="en-US" smtClean="0"/>
              <a:t>‹#›</a:t>
            </a:fld>
            <a:endParaRPr lang="en-US"/>
          </a:p>
        </p:txBody>
      </p:sp>
    </p:spTree>
    <p:extLst>
      <p:ext uri="{BB962C8B-B14F-4D97-AF65-F5344CB8AC3E}">
        <p14:creationId xmlns:p14="http://schemas.microsoft.com/office/powerpoint/2010/main" val="308812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6ABC-CF6F-40CA-B3C5-44DE2411EC43}" type="slidenum">
              <a:rPr lang="en-US" smtClean="0"/>
              <a:t>2</a:t>
            </a:fld>
            <a:endParaRPr lang="en-US" dirty="0"/>
          </a:p>
        </p:txBody>
      </p:sp>
    </p:spTree>
    <p:extLst>
      <p:ext uri="{BB962C8B-B14F-4D97-AF65-F5344CB8AC3E}">
        <p14:creationId xmlns:p14="http://schemas.microsoft.com/office/powerpoint/2010/main" val="221008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5093CC-213D-4BD7-B6F1-72B5A654A2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08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5093CC-213D-4BD7-B6F1-72B5A654A2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105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a:t>
            </a:r>
            <a:r>
              <a:rPr lang="en-US" baseline="0" dirty="0" smtClean="0"/>
              <a:t> </a:t>
            </a:r>
            <a:r>
              <a:rPr lang="en-US" dirty="0" smtClean="0"/>
              <a:t>What is trauma-informed lawyering?</a:t>
            </a:r>
          </a:p>
          <a:p>
            <a:endParaRPr lang="en-US" sz="1800" dirty="0" smtClean="0"/>
          </a:p>
          <a:p>
            <a:pPr lvl="1"/>
            <a:r>
              <a:rPr lang="en-US" dirty="0" smtClean="0"/>
              <a:t>Informing and adjusting your practice approach based on each client’s unique trauma experience and trauma symptoms.</a:t>
            </a:r>
          </a:p>
          <a:p>
            <a:pPr lvl="1"/>
            <a:endParaRPr lang="en-US" dirty="0" smtClean="0"/>
          </a:p>
          <a:p>
            <a:pPr lvl="1"/>
            <a:r>
              <a:rPr lang="en-US" dirty="0" smtClean="0"/>
              <a:t>Trauma-informed lawyering should support the client’s trajectory of healing and resiliency.</a:t>
            </a:r>
          </a:p>
          <a:p>
            <a:pPr lvl="1"/>
            <a:endParaRPr lang="en-US" dirty="0" smtClean="0"/>
          </a:p>
          <a:p>
            <a:pPr lvl="1"/>
            <a:r>
              <a:rPr lang="en-US" dirty="0" smtClean="0"/>
              <a:t>Ameliorate the perpetrator-victim dynamic:</a:t>
            </a:r>
          </a:p>
          <a:p>
            <a:pPr lvl="2"/>
            <a:r>
              <a:rPr lang="en-US" sz="2400" dirty="0" smtClean="0"/>
              <a:t>Empowerment &amp; connection vs. disempowerment and disconnection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48871F-CF8C-41FA-BEC2-2632216FF74E}" type="slidenum">
              <a:rPr lang="en-US" smtClean="0"/>
              <a:t>21</a:t>
            </a:fld>
            <a:endParaRPr lang="en-US" dirty="0"/>
          </a:p>
        </p:txBody>
      </p:sp>
    </p:spTree>
    <p:extLst>
      <p:ext uri="{BB962C8B-B14F-4D97-AF65-F5344CB8AC3E}">
        <p14:creationId xmlns:p14="http://schemas.microsoft.com/office/powerpoint/2010/main" val="245330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a:t>
            </a:r>
            <a:endParaRPr lang="en-US" dirty="0"/>
          </a:p>
        </p:txBody>
      </p:sp>
      <p:sp>
        <p:nvSpPr>
          <p:cNvPr id="4" name="Slide Number Placeholder 3"/>
          <p:cNvSpPr>
            <a:spLocks noGrp="1"/>
          </p:cNvSpPr>
          <p:nvPr>
            <p:ph type="sldNum" sz="quarter" idx="10"/>
          </p:nvPr>
        </p:nvSpPr>
        <p:spPr/>
        <p:txBody>
          <a:bodyPr/>
          <a:lstStyle/>
          <a:p>
            <a:fld id="{3B5093CC-213D-4BD7-B6F1-72B5A654A26F}" type="slidenum">
              <a:rPr lang="en-US" smtClean="0"/>
              <a:t>22</a:t>
            </a:fld>
            <a:endParaRPr lang="en-US" dirty="0"/>
          </a:p>
        </p:txBody>
      </p:sp>
    </p:spTree>
    <p:extLst>
      <p:ext uri="{BB962C8B-B14F-4D97-AF65-F5344CB8AC3E}">
        <p14:creationId xmlns:p14="http://schemas.microsoft.com/office/powerpoint/2010/main" val="44546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23</a:t>
            </a:fld>
            <a:endParaRPr lang="en-US" dirty="0"/>
          </a:p>
        </p:txBody>
      </p:sp>
    </p:spTree>
    <p:extLst>
      <p:ext uri="{BB962C8B-B14F-4D97-AF65-F5344CB8AC3E}">
        <p14:creationId xmlns:p14="http://schemas.microsoft.com/office/powerpoint/2010/main" val="1525386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24</a:t>
            </a:fld>
            <a:endParaRPr lang="en-US" dirty="0"/>
          </a:p>
        </p:txBody>
      </p:sp>
    </p:spTree>
    <p:extLst>
      <p:ext uri="{BB962C8B-B14F-4D97-AF65-F5344CB8AC3E}">
        <p14:creationId xmlns:p14="http://schemas.microsoft.com/office/powerpoint/2010/main" val="69028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25</a:t>
            </a:fld>
            <a:endParaRPr lang="en-US" dirty="0"/>
          </a:p>
        </p:txBody>
      </p:sp>
    </p:spTree>
    <p:extLst>
      <p:ext uri="{BB962C8B-B14F-4D97-AF65-F5344CB8AC3E}">
        <p14:creationId xmlns:p14="http://schemas.microsoft.com/office/powerpoint/2010/main" val="137324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26</a:t>
            </a:fld>
            <a:endParaRPr lang="en-US" dirty="0"/>
          </a:p>
        </p:txBody>
      </p:sp>
    </p:spTree>
    <p:extLst>
      <p:ext uri="{BB962C8B-B14F-4D97-AF65-F5344CB8AC3E}">
        <p14:creationId xmlns:p14="http://schemas.microsoft.com/office/powerpoint/2010/main" val="1135763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27</a:t>
            </a:fld>
            <a:endParaRPr lang="en-US" dirty="0"/>
          </a:p>
        </p:txBody>
      </p:sp>
    </p:spTree>
    <p:extLst>
      <p:ext uri="{BB962C8B-B14F-4D97-AF65-F5344CB8AC3E}">
        <p14:creationId xmlns:p14="http://schemas.microsoft.com/office/powerpoint/2010/main" val="3759892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28</a:t>
            </a:fld>
            <a:endParaRPr lang="en-US" dirty="0"/>
          </a:p>
        </p:txBody>
      </p:sp>
    </p:spTree>
    <p:extLst>
      <p:ext uri="{BB962C8B-B14F-4D97-AF65-F5344CB8AC3E}">
        <p14:creationId xmlns:p14="http://schemas.microsoft.com/office/powerpoint/2010/main" val="65606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UNOD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7A1D1-BF02-4F48-AA1F-D4A6BBFBD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454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29</a:t>
            </a:fld>
            <a:endParaRPr lang="en-US" dirty="0"/>
          </a:p>
        </p:txBody>
      </p:sp>
    </p:spTree>
    <p:extLst>
      <p:ext uri="{BB962C8B-B14F-4D97-AF65-F5344CB8AC3E}">
        <p14:creationId xmlns:p14="http://schemas.microsoft.com/office/powerpoint/2010/main" val="500102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30</a:t>
            </a:fld>
            <a:endParaRPr lang="en-US" dirty="0"/>
          </a:p>
        </p:txBody>
      </p:sp>
    </p:spTree>
    <p:extLst>
      <p:ext uri="{BB962C8B-B14F-4D97-AF65-F5344CB8AC3E}">
        <p14:creationId xmlns:p14="http://schemas.microsoft.com/office/powerpoint/2010/main" val="3494675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60000"/>
              </a:lnSpc>
              <a:buNone/>
            </a:pPr>
            <a:r>
              <a:rPr lang="en-US" sz="1400" dirty="0" smtClean="0"/>
              <a:t>JESS</a:t>
            </a:r>
            <a:endParaRPr lang="en-US" sz="1400" u="sng" dirty="0" smtClean="0"/>
          </a:p>
          <a:p>
            <a:pPr marL="0" indent="0">
              <a:lnSpc>
                <a:spcPct val="160000"/>
              </a:lnSpc>
              <a:buNone/>
            </a:pPr>
            <a:r>
              <a:rPr lang="en-US" sz="1400" u="sng" dirty="0" smtClean="0"/>
              <a:t>Virtual-Specific</a:t>
            </a:r>
            <a:r>
              <a:rPr lang="en-US" sz="1400" dirty="0" smtClean="0"/>
              <a:t> </a:t>
            </a:r>
          </a:p>
          <a:p>
            <a:pPr>
              <a:lnSpc>
                <a:spcPct val="160000"/>
              </a:lnSpc>
            </a:pPr>
            <a:r>
              <a:rPr lang="en-US" sz="1200" dirty="0" smtClean="0"/>
              <a:t>Get camera consent in advance</a:t>
            </a:r>
          </a:p>
          <a:p>
            <a:pPr>
              <a:lnSpc>
                <a:spcPct val="160000"/>
              </a:lnSpc>
            </a:pPr>
            <a:r>
              <a:rPr lang="en-US" sz="1200" dirty="0" smtClean="0"/>
              <a:t>Talk about children in advance – they should not be in the room!</a:t>
            </a:r>
          </a:p>
          <a:p>
            <a:pPr>
              <a:lnSpc>
                <a:spcPct val="160000"/>
              </a:lnSpc>
            </a:pPr>
            <a:r>
              <a:rPr lang="en-US" sz="1200" dirty="0" smtClean="0"/>
              <a:t>Consider your space and what the client will see </a:t>
            </a:r>
          </a:p>
          <a:p>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33</a:t>
            </a:fld>
            <a:endParaRPr lang="en-US" dirty="0"/>
          </a:p>
        </p:txBody>
      </p:sp>
    </p:spTree>
    <p:extLst>
      <p:ext uri="{BB962C8B-B14F-4D97-AF65-F5344CB8AC3E}">
        <p14:creationId xmlns:p14="http://schemas.microsoft.com/office/powerpoint/2010/main" val="1883314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a:t>
            </a:r>
            <a:endParaRPr lang="en-US" dirty="0"/>
          </a:p>
        </p:txBody>
      </p:sp>
      <p:sp>
        <p:nvSpPr>
          <p:cNvPr id="4" name="Slide Number Placeholder 3"/>
          <p:cNvSpPr>
            <a:spLocks noGrp="1"/>
          </p:cNvSpPr>
          <p:nvPr>
            <p:ph type="sldNum" sz="quarter" idx="10"/>
          </p:nvPr>
        </p:nvSpPr>
        <p:spPr/>
        <p:txBody>
          <a:bodyPr/>
          <a:lstStyle/>
          <a:p>
            <a:fld id="{728C6ABC-CF6F-40CA-B3C5-44DE2411EC43}" type="slidenum">
              <a:rPr lang="en-US" smtClean="0"/>
              <a:t>34</a:t>
            </a:fld>
            <a:endParaRPr lang="en-US" dirty="0"/>
          </a:p>
        </p:txBody>
      </p:sp>
    </p:spTree>
    <p:extLst>
      <p:ext uri="{BB962C8B-B14F-4D97-AF65-F5344CB8AC3E}">
        <p14:creationId xmlns:p14="http://schemas.microsoft.com/office/powerpoint/2010/main" val="2663631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a:t>
            </a:r>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36</a:t>
            </a:fld>
            <a:endParaRPr lang="en-US" dirty="0"/>
          </a:p>
        </p:txBody>
      </p:sp>
    </p:spTree>
    <p:extLst>
      <p:ext uri="{BB962C8B-B14F-4D97-AF65-F5344CB8AC3E}">
        <p14:creationId xmlns:p14="http://schemas.microsoft.com/office/powerpoint/2010/main" val="1858441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37</a:t>
            </a:fld>
            <a:endParaRPr lang="en-US" dirty="0"/>
          </a:p>
        </p:txBody>
      </p:sp>
    </p:spTree>
    <p:extLst>
      <p:ext uri="{BB962C8B-B14F-4D97-AF65-F5344CB8AC3E}">
        <p14:creationId xmlns:p14="http://schemas.microsoft.com/office/powerpoint/2010/main" val="2080995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38</a:t>
            </a:fld>
            <a:endParaRPr lang="en-US" dirty="0"/>
          </a:p>
        </p:txBody>
      </p:sp>
    </p:spTree>
    <p:extLst>
      <p:ext uri="{BB962C8B-B14F-4D97-AF65-F5344CB8AC3E}">
        <p14:creationId xmlns:p14="http://schemas.microsoft.com/office/powerpoint/2010/main" val="2946320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a:t>
            </a:r>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39</a:t>
            </a:fld>
            <a:endParaRPr lang="en-US" dirty="0"/>
          </a:p>
        </p:txBody>
      </p:sp>
    </p:spTree>
    <p:extLst>
      <p:ext uri="{BB962C8B-B14F-4D97-AF65-F5344CB8AC3E}">
        <p14:creationId xmlns:p14="http://schemas.microsoft.com/office/powerpoint/2010/main" val="4130826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40</a:t>
            </a:fld>
            <a:endParaRPr lang="en-US" dirty="0"/>
          </a:p>
        </p:txBody>
      </p:sp>
    </p:spTree>
    <p:extLst>
      <p:ext uri="{BB962C8B-B14F-4D97-AF65-F5344CB8AC3E}">
        <p14:creationId xmlns:p14="http://schemas.microsoft.com/office/powerpoint/2010/main" val="26363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42</a:t>
            </a:fld>
            <a:endParaRPr lang="en-US" dirty="0"/>
          </a:p>
        </p:txBody>
      </p:sp>
    </p:spTree>
    <p:extLst>
      <p:ext uri="{BB962C8B-B14F-4D97-AF65-F5344CB8AC3E}">
        <p14:creationId xmlns:p14="http://schemas.microsoft.com/office/powerpoint/2010/main" val="145137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UNOD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7A1D1-BF02-4F48-AA1F-D4A6BBFBD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352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728C6ABC-CF6F-40CA-B3C5-44DE2411EC43}" type="slidenum">
              <a:rPr lang="en-US" smtClean="0"/>
              <a:t>43</a:t>
            </a:fld>
            <a:endParaRPr lang="en-US" dirty="0"/>
          </a:p>
        </p:txBody>
      </p:sp>
    </p:spTree>
    <p:extLst>
      <p:ext uri="{BB962C8B-B14F-4D97-AF65-F5344CB8AC3E}">
        <p14:creationId xmlns:p14="http://schemas.microsoft.com/office/powerpoint/2010/main" val="3363297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a:t>
            </a:r>
            <a:endParaRPr lang="en-US" dirty="0"/>
          </a:p>
        </p:txBody>
      </p:sp>
      <p:sp>
        <p:nvSpPr>
          <p:cNvPr id="4" name="Slide Number Placeholder 3"/>
          <p:cNvSpPr>
            <a:spLocks noGrp="1"/>
          </p:cNvSpPr>
          <p:nvPr>
            <p:ph type="sldNum" sz="quarter" idx="10"/>
          </p:nvPr>
        </p:nvSpPr>
        <p:spPr/>
        <p:txBody>
          <a:bodyPr/>
          <a:lstStyle/>
          <a:p>
            <a:fld id="{728C6ABC-CF6F-40CA-B3C5-44DE2411EC43}" type="slidenum">
              <a:rPr lang="en-US" smtClean="0"/>
              <a:t>44</a:t>
            </a:fld>
            <a:endParaRPr lang="en-US" dirty="0"/>
          </a:p>
        </p:txBody>
      </p:sp>
    </p:spTree>
    <p:extLst>
      <p:ext uri="{BB962C8B-B14F-4D97-AF65-F5344CB8AC3E}">
        <p14:creationId xmlns:p14="http://schemas.microsoft.com/office/powerpoint/2010/main" val="3824814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8871F-CF8C-41FA-BEC2-2632216FF74E}" type="slidenum">
              <a:rPr lang="en-US" smtClean="0"/>
              <a:t>45</a:t>
            </a:fld>
            <a:endParaRPr lang="en-US" dirty="0"/>
          </a:p>
        </p:txBody>
      </p:sp>
    </p:spTree>
    <p:extLst>
      <p:ext uri="{BB962C8B-B14F-4D97-AF65-F5344CB8AC3E}">
        <p14:creationId xmlns:p14="http://schemas.microsoft.com/office/powerpoint/2010/main" val="1550553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7A1D1-BF02-4F48-AA1F-D4A6BBFBD65A}" type="slidenum">
              <a:rPr lang="en-US" smtClean="0"/>
              <a:t>47</a:t>
            </a:fld>
            <a:endParaRPr lang="en-US"/>
          </a:p>
        </p:txBody>
      </p:sp>
    </p:spTree>
    <p:extLst>
      <p:ext uri="{BB962C8B-B14F-4D97-AF65-F5344CB8AC3E}">
        <p14:creationId xmlns:p14="http://schemas.microsoft.com/office/powerpoint/2010/main" val="162286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Convention against Transnational Organized Crime</a:t>
            </a:r>
          </a:p>
          <a:p>
            <a:r>
              <a:rPr lang="en-US" dirty="0" smtClean="0"/>
              <a:t>The purposes of this Protocol are:</a:t>
            </a:r>
          </a:p>
          <a:p>
            <a:r>
              <a:rPr lang="en-US" dirty="0" smtClean="0"/>
              <a:t>(a) To prevent and combat trafficking in persons, paying particular attention to women and children;</a:t>
            </a:r>
          </a:p>
          <a:p>
            <a:r>
              <a:rPr lang="en-US" dirty="0" smtClean="0"/>
              <a:t>(b) To protect and assist the victims of such trafficking, with full respect for their human rights; and</a:t>
            </a:r>
          </a:p>
          <a:p>
            <a:r>
              <a:rPr lang="en-US" dirty="0" smtClean="0"/>
              <a:t>(c) To promote cooperation among States Parties in order to meet those objectives.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7A1D1-BF02-4F48-AA1F-D4A6BBFBD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765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2000, Congress passed the landmark Trafficking Victims Protections Act (“TVPA”). With bipartisan support, the TVPA provided law enforcement with tools to investigate and prosecute incidents of human trafficking, and, among other things, services and immigration relief to victims of severe forms of human trafficking and certain close family members. Victims of Trafficking and Violence Protection Act of 2000.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E07F24-24DC-4E00-AE78-64166A9643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33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TVPA Sec. 103, within INA sec. 101(a)(15)(T),</a:t>
            </a:r>
            <a:r>
              <a:rPr lang="en-US" baseline="0" dirty="0" smtClean="0"/>
              <a:t> definition at 8 CFR 214.11(a) (definition of </a:t>
            </a:r>
            <a:r>
              <a:rPr lang="en-US" i="1" baseline="0" dirty="0" smtClean="0"/>
              <a:t>Severe form of trafficking in persons</a:t>
            </a:r>
            <a:r>
              <a:rPr lang="en-US" baseline="0" dirty="0" smtClean="0"/>
              <a:t>).  See 3 USCIS Policy Manual B.2(B)(1):  https://www.uscis.gov/policy-manual/volume-3-part-b-chapter-2</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7A1D1-BF02-4F48-AA1F-D4A6BBFBD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44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6D509-6180-46C5-81E7-1A691B6D4C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60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Rates : stories,</a:t>
            </a:r>
            <a:r>
              <a:rPr lang="en-US" baseline="0" dirty="0" smtClean="0"/>
              <a:t> torture; be prepared and able to hear this; listener abandonment: integrate role plays so folks can get practice hearing these things; we do a disservice by not talking about this authentically; if you can’t hear this; want folks to be realistic about what this work entails; have to be able to listen and hear- without alternatively demanding stories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5093CC-213D-4BD7-B6F1-72B5A654A2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3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5093CC-213D-4BD7-B6F1-72B5A654A2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39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normAutofit/>
          </a:bodyPr>
          <a:lstStyle>
            <a:lvl1pPr algn="ctr">
              <a:defRPr sz="4400" b="1" cap="all" baseline="0">
                <a:solidFill>
                  <a:srgbClr val="007BB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7BB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Rectangle 8"/>
          <p:cNvSpPr/>
          <p:nvPr userDrawn="1"/>
        </p:nvSpPr>
        <p:spPr>
          <a:xfrm>
            <a:off x="0" y="6711696"/>
            <a:ext cx="12192000" cy="146304"/>
          </a:xfrm>
          <a:prstGeom prst="rect">
            <a:avLst/>
          </a:prstGeom>
          <a:solidFill>
            <a:srgbClr val="00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30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cap="all" baseline="0">
                <a:solidFill>
                  <a:srgbClr val="007BB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007BB3"/>
                </a:solidFill>
                <a:latin typeface="Arial" panose="020B0604020202020204" pitchFamily="34" charset="0"/>
                <a:cs typeface="Arial" panose="020B0604020202020204" pitchFamily="34" charset="0"/>
              </a:defRPr>
            </a:lvl1pPr>
            <a:lvl2pPr>
              <a:defRPr>
                <a:solidFill>
                  <a:srgbClr val="007BB3"/>
                </a:solidFill>
                <a:latin typeface="Arial" panose="020B0604020202020204" pitchFamily="34" charset="0"/>
                <a:cs typeface="Arial" panose="020B0604020202020204" pitchFamily="34" charset="0"/>
              </a:defRPr>
            </a:lvl2pPr>
            <a:lvl3pPr>
              <a:defRPr>
                <a:solidFill>
                  <a:srgbClr val="007BB3"/>
                </a:solidFill>
                <a:latin typeface="Arial" panose="020B0604020202020204" pitchFamily="34" charset="0"/>
                <a:cs typeface="Arial" panose="020B0604020202020204" pitchFamily="34" charset="0"/>
              </a:defRPr>
            </a:lvl3pPr>
            <a:lvl4pPr>
              <a:defRPr>
                <a:solidFill>
                  <a:srgbClr val="007BB3"/>
                </a:solidFill>
                <a:latin typeface="Arial" panose="020B0604020202020204" pitchFamily="34" charset="0"/>
                <a:cs typeface="Arial" panose="020B0604020202020204" pitchFamily="34" charset="0"/>
              </a:defRPr>
            </a:lvl4pPr>
            <a:lvl5pPr>
              <a:defRPr>
                <a:solidFill>
                  <a:srgbClr val="007BB3"/>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2440" y="6049847"/>
            <a:ext cx="3703320" cy="524105"/>
          </a:xfrm>
          <a:prstGeom prst="rect">
            <a:avLst/>
          </a:prstGeom>
        </p:spPr>
      </p:pic>
      <p:sp>
        <p:nvSpPr>
          <p:cNvPr id="8" name="Rectangle 7"/>
          <p:cNvSpPr/>
          <p:nvPr userDrawn="1"/>
        </p:nvSpPr>
        <p:spPr>
          <a:xfrm>
            <a:off x="0" y="6711696"/>
            <a:ext cx="12192000" cy="146304"/>
          </a:xfrm>
          <a:prstGeom prst="rect">
            <a:avLst/>
          </a:prstGeom>
          <a:solidFill>
            <a:srgbClr val="00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944" y="365125"/>
            <a:ext cx="813816" cy="813816"/>
          </a:xfrm>
          <a:prstGeom prst="rect">
            <a:avLst/>
          </a:prstGeom>
        </p:spPr>
      </p:pic>
    </p:spTree>
    <p:extLst>
      <p:ext uri="{BB962C8B-B14F-4D97-AF65-F5344CB8AC3E}">
        <p14:creationId xmlns:p14="http://schemas.microsoft.com/office/powerpoint/2010/main" val="300374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51E1E-8B64-4135-B348-B32E1E6A2C7D}"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291AB9-B1B9-46C8-A9B0-779516F58F2C}" type="slidenum">
              <a:rPr lang="en-US" smtClean="0"/>
              <a:t>‹#›</a:t>
            </a:fld>
            <a:endParaRPr lang="en-US"/>
          </a:p>
        </p:txBody>
      </p:sp>
    </p:spTree>
    <p:extLst>
      <p:ext uri="{BB962C8B-B14F-4D97-AF65-F5344CB8AC3E}">
        <p14:creationId xmlns:p14="http://schemas.microsoft.com/office/powerpoint/2010/main" val="20022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1944" y="365125"/>
            <a:ext cx="813816" cy="813816"/>
          </a:xfrm>
          <a:prstGeom prst="rect">
            <a:avLst/>
          </a:prstGeom>
        </p:spPr>
      </p:pic>
      <p:sp>
        <p:nvSpPr>
          <p:cNvPr id="2" name="Title 1"/>
          <p:cNvSpPr>
            <a:spLocks noGrp="1"/>
          </p:cNvSpPr>
          <p:nvPr>
            <p:ph type="title"/>
          </p:nvPr>
        </p:nvSpPr>
        <p:spPr/>
        <p:txBody>
          <a:bodyPr>
            <a:normAutofit/>
          </a:bodyPr>
          <a:lstStyle>
            <a:lvl1pPr>
              <a:defRPr sz="3600" b="1" cap="all" baseline="0">
                <a:solidFill>
                  <a:srgbClr val="007BB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7BB3"/>
                </a:solidFill>
                <a:latin typeface="Arial" panose="020B0604020202020204" pitchFamily="34" charset="0"/>
                <a:cs typeface="Arial" panose="020B0604020202020204" pitchFamily="34" charset="0"/>
              </a:defRPr>
            </a:lvl1pPr>
            <a:lvl2pPr>
              <a:defRPr>
                <a:solidFill>
                  <a:srgbClr val="007BB3"/>
                </a:solidFill>
                <a:latin typeface="Arial" panose="020B0604020202020204" pitchFamily="34" charset="0"/>
                <a:cs typeface="Arial" panose="020B0604020202020204" pitchFamily="34" charset="0"/>
              </a:defRPr>
            </a:lvl2pPr>
            <a:lvl3pPr>
              <a:defRPr>
                <a:solidFill>
                  <a:srgbClr val="007BB3"/>
                </a:solidFill>
                <a:latin typeface="Arial" panose="020B0604020202020204" pitchFamily="34" charset="0"/>
                <a:cs typeface="Arial" panose="020B0604020202020204" pitchFamily="34" charset="0"/>
              </a:defRPr>
            </a:lvl3pPr>
            <a:lvl4pPr>
              <a:defRPr>
                <a:solidFill>
                  <a:srgbClr val="007BB3"/>
                </a:solidFill>
                <a:latin typeface="Arial" panose="020B0604020202020204" pitchFamily="34" charset="0"/>
                <a:cs typeface="Arial" panose="020B0604020202020204" pitchFamily="34" charset="0"/>
              </a:defRPr>
            </a:lvl4pPr>
            <a:lvl5pPr>
              <a:defRPr>
                <a:solidFill>
                  <a:srgbClr val="007BB3"/>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2440" y="6049847"/>
            <a:ext cx="3703320" cy="524105"/>
          </a:xfrm>
          <a:prstGeom prst="rect">
            <a:avLst/>
          </a:prstGeom>
        </p:spPr>
      </p:pic>
      <p:sp>
        <p:nvSpPr>
          <p:cNvPr id="8" name="Rectangle 7"/>
          <p:cNvSpPr/>
          <p:nvPr userDrawn="1"/>
        </p:nvSpPr>
        <p:spPr>
          <a:xfrm>
            <a:off x="0" y="6711696"/>
            <a:ext cx="12192000" cy="146304"/>
          </a:xfrm>
          <a:prstGeom prst="rect">
            <a:avLst/>
          </a:prstGeom>
          <a:solidFill>
            <a:srgbClr val="00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05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1944" y="365125"/>
            <a:ext cx="813816" cy="813816"/>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defRPr sz="4400" b="1" cap="all" baseline="0">
                <a:solidFill>
                  <a:srgbClr val="007BB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7BB3"/>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A291AB9-B1B9-46C8-A9B0-779516F58F2C}"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2440" y="6049847"/>
            <a:ext cx="3703320" cy="524105"/>
          </a:xfrm>
          <a:prstGeom prst="rect">
            <a:avLst/>
          </a:prstGeom>
        </p:spPr>
      </p:pic>
      <p:sp>
        <p:nvSpPr>
          <p:cNvPr id="8" name="Rectangle 7"/>
          <p:cNvSpPr/>
          <p:nvPr userDrawn="1"/>
        </p:nvSpPr>
        <p:spPr>
          <a:xfrm>
            <a:off x="0" y="6711696"/>
            <a:ext cx="12192000" cy="146304"/>
          </a:xfrm>
          <a:prstGeom prst="rect">
            <a:avLst/>
          </a:prstGeom>
          <a:solidFill>
            <a:srgbClr val="00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25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1944" y="365125"/>
            <a:ext cx="813816" cy="813816"/>
          </a:xfrm>
          <a:prstGeom prst="rect">
            <a:avLst/>
          </a:prstGeom>
        </p:spPr>
      </p:pic>
      <p:sp>
        <p:nvSpPr>
          <p:cNvPr id="2" name="Title 1"/>
          <p:cNvSpPr>
            <a:spLocks noGrp="1"/>
          </p:cNvSpPr>
          <p:nvPr>
            <p:ph type="title"/>
          </p:nvPr>
        </p:nvSpPr>
        <p:spPr/>
        <p:txBody>
          <a:bodyPr>
            <a:normAutofit/>
          </a:bodyPr>
          <a:lstStyle>
            <a:lvl1pPr>
              <a:defRPr sz="4000" b="1" cap="all" baseline="0">
                <a:solidFill>
                  <a:srgbClr val="007BB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07BB3"/>
                </a:solidFill>
                <a:latin typeface="Arial" panose="020B0604020202020204" pitchFamily="34" charset="0"/>
                <a:cs typeface="Arial" panose="020B0604020202020204" pitchFamily="34" charset="0"/>
              </a:defRPr>
            </a:lvl1pPr>
            <a:lvl2pPr>
              <a:defRPr>
                <a:solidFill>
                  <a:srgbClr val="007BB3"/>
                </a:solidFill>
                <a:latin typeface="Arial" panose="020B0604020202020204" pitchFamily="34" charset="0"/>
                <a:cs typeface="Arial" panose="020B0604020202020204" pitchFamily="34" charset="0"/>
              </a:defRPr>
            </a:lvl2pPr>
            <a:lvl3pPr>
              <a:defRPr>
                <a:solidFill>
                  <a:srgbClr val="007BB3"/>
                </a:solidFill>
                <a:latin typeface="Arial" panose="020B0604020202020204" pitchFamily="34" charset="0"/>
                <a:cs typeface="Arial" panose="020B0604020202020204" pitchFamily="34" charset="0"/>
              </a:defRPr>
            </a:lvl3pPr>
            <a:lvl4pPr>
              <a:defRPr>
                <a:solidFill>
                  <a:srgbClr val="007BB3"/>
                </a:solidFill>
                <a:latin typeface="Arial" panose="020B0604020202020204" pitchFamily="34" charset="0"/>
                <a:cs typeface="Arial" panose="020B0604020202020204" pitchFamily="34" charset="0"/>
              </a:defRPr>
            </a:lvl4pPr>
            <a:lvl5pPr>
              <a:defRPr>
                <a:solidFill>
                  <a:srgbClr val="007BB3"/>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07BB3"/>
                </a:solidFill>
                <a:latin typeface="Arial" panose="020B0604020202020204" pitchFamily="34" charset="0"/>
                <a:cs typeface="Arial" panose="020B0604020202020204" pitchFamily="34" charset="0"/>
              </a:defRPr>
            </a:lvl1pPr>
            <a:lvl2pPr>
              <a:defRPr>
                <a:solidFill>
                  <a:srgbClr val="007BB3"/>
                </a:solidFill>
                <a:latin typeface="Arial" panose="020B0604020202020204" pitchFamily="34" charset="0"/>
                <a:cs typeface="Arial" panose="020B0604020202020204" pitchFamily="34" charset="0"/>
              </a:defRPr>
            </a:lvl2pPr>
            <a:lvl3pPr>
              <a:defRPr>
                <a:solidFill>
                  <a:srgbClr val="007BB3"/>
                </a:solidFill>
                <a:latin typeface="Arial" panose="020B0604020202020204" pitchFamily="34" charset="0"/>
                <a:cs typeface="Arial" panose="020B0604020202020204" pitchFamily="34" charset="0"/>
              </a:defRPr>
            </a:lvl3pPr>
            <a:lvl4pPr>
              <a:defRPr>
                <a:solidFill>
                  <a:srgbClr val="007BB3"/>
                </a:solidFill>
                <a:latin typeface="Arial" panose="020B0604020202020204" pitchFamily="34" charset="0"/>
                <a:cs typeface="Arial" panose="020B0604020202020204" pitchFamily="34" charset="0"/>
              </a:defRPr>
            </a:lvl4pPr>
            <a:lvl5pPr>
              <a:defRPr>
                <a:solidFill>
                  <a:srgbClr val="007BB3"/>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2440" y="6049847"/>
            <a:ext cx="3703320" cy="524105"/>
          </a:xfrm>
          <a:prstGeom prst="rect">
            <a:avLst/>
          </a:prstGeom>
        </p:spPr>
      </p:pic>
      <p:sp>
        <p:nvSpPr>
          <p:cNvPr id="9" name="Rectangle 8"/>
          <p:cNvSpPr/>
          <p:nvPr userDrawn="1"/>
        </p:nvSpPr>
        <p:spPr>
          <a:xfrm>
            <a:off x="0" y="6711696"/>
            <a:ext cx="12192000" cy="146304"/>
          </a:xfrm>
          <a:prstGeom prst="rect">
            <a:avLst/>
          </a:prstGeom>
          <a:solidFill>
            <a:srgbClr val="00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99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000" b="1" cap="all" baseline="0">
                <a:solidFill>
                  <a:srgbClr val="007BB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7BB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007BB3"/>
                </a:solidFill>
                <a:latin typeface="Arial" panose="020B0604020202020204" pitchFamily="34" charset="0"/>
                <a:cs typeface="Arial" panose="020B0604020202020204" pitchFamily="34" charset="0"/>
              </a:defRPr>
            </a:lvl1pPr>
            <a:lvl2pPr>
              <a:defRPr>
                <a:solidFill>
                  <a:srgbClr val="007BB3"/>
                </a:solidFill>
                <a:latin typeface="Arial" panose="020B0604020202020204" pitchFamily="34" charset="0"/>
                <a:cs typeface="Arial" panose="020B0604020202020204" pitchFamily="34" charset="0"/>
              </a:defRPr>
            </a:lvl2pPr>
            <a:lvl3pPr>
              <a:defRPr>
                <a:solidFill>
                  <a:srgbClr val="007BB3"/>
                </a:solidFill>
                <a:latin typeface="Arial" panose="020B0604020202020204" pitchFamily="34" charset="0"/>
                <a:cs typeface="Arial" panose="020B0604020202020204" pitchFamily="34" charset="0"/>
              </a:defRPr>
            </a:lvl3pPr>
            <a:lvl4pPr>
              <a:defRPr>
                <a:solidFill>
                  <a:srgbClr val="007BB3"/>
                </a:solidFill>
                <a:latin typeface="Arial" panose="020B0604020202020204" pitchFamily="34" charset="0"/>
                <a:cs typeface="Arial" panose="020B0604020202020204" pitchFamily="34" charset="0"/>
              </a:defRPr>
            </a:lvl4pPr>
            <a:lvl5pPr>
              <a:defRPr>
                <a:solidFill>
                  <a:srgbClr val="007BB3"/>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7BB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007BB3"/>
                </a:solidFill>
                <a:latin typeface="Arial" panose="020B0604020202020204" pitchFamily="34" charset="0"/>
                <a:cs typeface="Arial" panose="020B0604020202020204" pitchFamily="34" charset="0"/>
              </a:defRPr>
            </a:lvl1pPr>
            <a:lvl2pPr>
              <a:defRPr>
                <a:solidFill>
                  <a:srgbClr val="007BB3"/>
                </a:solidFill>
                <a:latin typeface="Arial" panose="020B0604020202020204" pitchFamily="34" charset="0"/>
                <a:cs typeface="Arial" panose="020B0604020202020204" pitchFamily="34" charset="0"/>
              </a:defRPr>
            </a:lvl2pPr>
            <a:lvl3pPr>
              <a:defRPr>
                <a:solidFill>
                  <a:srgbClr val="007BB3"/>
                </a:solidFill>
                <a:latin typeface="Arial" panose="020B0604020202020204" pitchFamily="34" charset="0"/>
                <a:cs typeface="Arial" panose="020B0604020202020204" pitchFamily="34" charset="0"/>
              </a:defRPr>
            </a:lvl3pPr>
            <a:lvl4pPr>
              <a:defRPr>
                <a:solidFill>
                  <a:srgbClr val="007BB3"/>
                </a:solidFill>
                <a:latin typeface="Arial" panose="020B0604020202020204" pitchFamily="34" charset="0"/>
                <a:cs typeface="Arial" panose="020B0604020202020204" pitchFamily="34" charset="0"/>
              </a:defRPr>
            </a:lvl4pPr>
            <a:lvl5pPr>
              <a:defRPr>
                <a:solidFill>
                  <a:srgbClr val="007BB3"/>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2440" y="6049847"/>
            <a:ext cx="3703320" cy="524105"/>
          </a:xfrm>
          <a:prstGeom prst="rect">
            <a:avLst/>
          </a:prstGeom>
        </p:spPr>
      </p:pic>
      <p:sp>
        <p:nvSpPr>
          <p:cNvPr id="11" name="Rectangle 10"/>
          <p:cNvSpPr/>
          <p:nvPr userDrawn="1"/>
        </p:nvSpPr>
        <p:spPr>
          <a:xfrm>
            <a:off x="0" y="6711696"/>
            <a:ext cx="12192000" cy="146304"/>
          </a:xfrm>
          <a:prstGeom prst="rect">
            <a:avLst/>
          </a:prstGeom>
          <a:solidFill>
            <a:srgbClr val="00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944" y="365125"/>
            <a:ext cx="813816" cy="813816"/>
          </a:xfrm>
          <a:prstGeom prst="rect">
            <a:avLst/>
          </a:prstGeom>
        </p:spPr>
      </p:pic>
    </p:spTree>
    <p:extLst>
      <p:ext uri="{BB962C8B-B14F-4D97-AF65-F5344CB8AC3E}">
        <p14:creationId xmlns:p14="http://schemas.microsoft.com/office/powerpoint/2010/main" val="315667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cap="all" baseline="0">
                <a:solidFill>
                  <a:srgbClr val="007BB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2440" y="6049847"/>
            <a:ext cx="3703320" cy="524105"/>
          </a:xfrm>
          <a:prstGeom prst="rect">
            <a:avLst/>
          </a:prstGeom>
        </p:spPr>
      </p:pic>
      <p:sp>
        <p:nvSpPr>
          <p:cNvPr id="7" name="Rectangle 6"/>
          <p:cNvSpPr/>
          <p:nvPr userDrawn="1"/>
        </p:nvSpPr>
        <p:spPr>
          <a:xfrm>
            <a:off x="0" y="6711696"/>
            <a:ext cx="12192000" cy="146304"/>
          </a:xfrm>
          <a:prstGeom prst="rect">
            <a:avLst/>
          </a:prstGeom>
          <a:solidFill>
            <a:srgbClr val="00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944" y="365125"/>
            <a:ext cx="813816" cy="813816"/>
          </a:xfrm>
          <a:prstGeom prst="rect">
            <a:avLst/>
          </a:prstGeom>
        </p:spPr>
      </p:pic>
    </p:spTree>
    <p:extLst>
      <p:ext uri="{BB962C8B-B14F-4D97-AF65-F5344CB8AC3E}">
        <p14:creationId xmlns:p14="http://schemas.microsoft.com/office/powerpoint/2010/main" val="417302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2440" y="6049847"/>
            <a:ext cx="3703320" cy="524105"/>
          </a:xfrm>
          <a:prstGeom prst="rect">
            <a:avLst/>
          </a:prstGeom>
        </p:spPr>
      </p:pic>
      <p:sp>
        <p:nvSpPr>
          <p:cNvPr id="6" name="Rectangle 5"/>
          <p:cNvSpPr/>
          <p:nvPr userDrawn="1"/>
        </p:nvSpPr>
        <p:spPr>
          <a:xfrm>
            <a:off x="0" y="6711696"/>
            <a:ext cx="12192000" cy="146304"/>
          </a:xfrm>
          <a:prstGeom prst="rect">
            <a:avLst/>
          </a:prstGeom>
          <a:solidFill>
            <a:srgbClr val="00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944" y="365125"/>
            <a:ext cx="813816" cy="813816"/>
          </a:xfrm>
          <a:prstGeom prst="rect">
            <a:avLst/>
          </a:prstGeom>
        </p:spPr>
      </p:pic>
    </p:spTree>
    <p:extLst>
      <p:ext uri="{BB962C8B-B14F-4D97-AF65-F5344CB8AC3E}">
        <p14:creationId xmlns:p14="http://schemas.microsoft.com/office/powerpoint/2010/main" val="335703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400" b="1" cap="all" baseline="0">
                <a:solidFill>
                  <a:srgbClr val="007BB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solidFill>
                  <a:srgbClr val="007BB3"/>
                </a:solidFill>
                <a:latin typeface="Arial" panose="020B0604020202020204" pitchFamily="34" charset="0"/>
                <a:cs typeface="Arial" panose="020B0604020202020204" pitchFamily="34" charset="0"/>
              </a:defRPr>
            </a:lvl1pPr>
            <a:lvl2pPr>
              <a:defRPr sz="2800">
                <a:solidFill>
                  <a:srgbClr val="007BB3"/>
                </a:solidFill>
                <a:latin typeface="Arial" panose="020B0604020202020204" pitchFamily="34" charset="0"/>
                <a:cs typeface="Arial" panose="020B0604020202020204" pitchFamily="34" charset="0"/>
              </a:defRPr>
            </a:lvl2pPr>
            <a:lvl3pPr>
              <a:defRPr sz="2400">
                <a:solidFill>
                  <a:srgbClr val="007BB3"/>
                </a:solidFill>
                <a:latin typeface="Arial" panose="020B0604020202020204" pitchFamily="34" charset="0"/>
                <a:cs typeface="Arial" panose="020B0604020202020204" pitchFamily="34" charset="0"/>
              </a:defRPr>
            </a:lvl3pPr>
            <a:lvl4pPr>
              <a:defRPr sz="2000">
                <a:solidFill>
                  <a:srgbClr val="007BB3"/>
                </a:solidFill>
                <a:latin typeface="Arial" panose="020B0604020202020204" pitchFamily="34" charset="0"/>
                <a:cs typeface="Arial" panose="020B0604020202020204" pitchFamily="34" charset="0"/>
              </a:defRPr>
            </a:lvl4pPr>
            <a:lvl5pPr>
              <a:defRPr sz="2000">
                <a:solidFill>
                  <a:srgbClr val="007BB3"/>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07BB3"/>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2440" y="6049847"/>
            <a:ext cx="3703320" cy="524105"/>
          </a:xfrm>
          <a:prstGeom prst="rect">
            <a:avLst/>
          </a:prstGeom>
        </p:spPr>
      </p:pic>
      <p:sp>
        <p:nvSpPr>
          <p:cNvPr id="9" name="Rectangle 8"/>
          <p:cNvSpPr/>
          <p:nvPr userDrawn="1"/>
        </p:nvSpPr>
        <p:spPr>
          <a:xfrm>
            <a:off x="0" y="6711696"/>
            <a:ext cx="12192000" cy="146304"/>
          </a:xfrm>
          <a:prstGeom prst="rect">
            <a:avLst/>
          </a:prstGeom>
          <a:solidFill>
            <a:srgbClr val="00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944" y="365125"/>
            <a:ext cx="813816" cy="813816"/>
          </a:xfrm>
          <a:prstGeom prst="rect">
            <a:avLst/>
          </a:prstGeom>
        </p:spPr>
      </p:pic>
    </p:spTree>
    <p:extLst>
      <p:ext uri="{BB962C8B-B14F-4D97-AF65-F5344CB8AC3E}">
        <p14:creationId xmlns:p14="http://schemas.microsoft.com/office/powerpoint/2010/main" val="163103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400" b="1" cap="all" baseline="0">
                <a:solidFill>
                  <a:srgbClr val="007BB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07BB3"/>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2440" y="6049847"/>
            <a:ext cx="3703320" cy="524105"/>
          </a:xfrm>
          <a:prstGeom prst="rect">
            <a:avLst/>
          </a:prstGeom>
        </p:spPr>
      </p:pic>
      <p:sp>
        <p:nvSpPr>
          <p:cNvPr id="9" name="Rectangle 8"/>
          <p:cNvSpPr/>
          <p:nvPr userDrawn="1"/>
        </p:nvSpPr>
        <p:spPr>
          <a:xfrm>
            <a:off x="0" y="6711696"/>
            <a:ext cx="12192000" cy="146304"/>
          </a:xfrm>
          <a:prstGeom prst="rect">
            <a:avLst/>
          </a:prstGeom>
          <a:solidFill>
            <a:srgbClr val="00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1944" y="365125"/>
            <a:ext cx="813816" cy="813816"/>
          </a:xfrm>
          <a:prstGeom prst="rect">
            <a:avLst/>
          </a:prstGeom>
        </p:spPr>
      </p:pic>
    </p:spTree>
    <p:extLst>
      <p:ext uri="{BB962C8B-B14F-4D97-AF65-F5344CB8AC3E}">
        <p14:creationId xmlns:p14="http://schemas.microsoft.com/office/powerpoint/2010/main" val="369192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92440" y="6049847"/>
            <a:ext cx="3703320" cy="524105"/>
          </a:xfrm>
          <a:prstGeom prst="rect">
            <a:avLst/>
          </a:prstGeom>
        </p:spPr>
      </p:pic>
      <p:sp>
        <p:nvSpPr>
          <p:cNvPr id="8" name="Rectangle 7"/>
          <p:cNvSpPr/>
          <p:nvPr userDrawn="1"/>
        </p:nvSpPr>
        <p:spPr>
          <a:xfrm>
            <a:off x="0" y="6711696"/>
            <a:ext cx="12192000" cy="146304"/>
          </a:xfrm>
          <a:prstGeom prst="rect">
            <a:avLst/>
          </a:prstGeom>
          <a:solidFill>
            <a:srgbClr val="00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981944" y="365125"/>
            <a:ext cx="813816" cy="813816"/>
          </a:xfrm>
          <a:prstGeom prst="rect">
            <a:avLst/>
          </a:prstGeom>
        </p:spPr>
      </p:pic>
    </p:spTree>
    <p:extLst>
      <p:ext uri="{BB962C8B-B14F-4D97-AF65-F5344CB8AC3E}">
        <p14:creationId xmlns:p14="http://schemas.microsoft.com/office/powerpoint/2010/main" val="3265003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cap="all" baseline="0">
          <a:solidFill>
            <a:srgbClr val="007BB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BB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BB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BB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whood@sffny.org" TargetMode="External"/><Relationship Id="rId2" Type="http://schemas.openxmlformats.org/officeDocument/2006/relationships/hyperlink" Target="mailto:jabolafia@sffny.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Sanctuary for families</a:t>
            </a:r>
            <a:br>
              <a:rPr lang="en-US" dirty="0" smtClean="0"/>
            </a:br>
            <a:r>
              <a:rPr lang="en-US" dirty="0" smtClean="0"/>
              <a:t>trafficking survivor </a:t>
            </a:r>
            <a:br>
              <a:rPr lang="en-US" dirty="0" smtClean="0"/>
            </a:br>
            <a:r>
              <a:rPr lang="en-US" dirty="0" smtClean="0"/>
              <a:t>intake clinic training</a:t>
            </a: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endParaRPr lang="en-US" dirty="0"/>
          </a:p>
          <a:p>
            <a:r>
              <a:rPr lang="en-US" dirty="0" smtClean="0"/>
              <a:t>Akin Gump Straus </a:t>
            </a:r>
            <a:r>
              <a:rPr lang="en-US" dirty="0" err="1" smtClean="0"/>
              <a:t>Hauer</a:t>
            </a:r>
            <a:r>
              <a:rPr lang="en-US" dirty="0" smtClean="0"/>
              <a:t> &amp; Feld LLP</a:t>
            </a:r>
          </a:p>
          <a:p>
            <a:r>
              <a:rPr lang="en-US" dirty="0" smtClean="0"/>
              <a:t>January 16, 2025</a:t>
            </a:r>
            <a:endParaRPr lang="en-US" dirty="0"/>
          </a:p>
        </p:txBody>
      </p:sp>
    </p:spTree>
    <p:extLst>
      <p:ext uri="{BB962C8B-B14F-4D97-AF65-F5344CB8AC3E}">
        <p14:creationId xmlns:p14="http://schemas.microsoft.com/office/powerpoint/2010/main" val="3451575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515" y="138521"/>
            <a:ext cx="10515600" cy="1325563"/>
          </a:xfrm>
        </p:spPr>
        <p:txBody>
          <a:bodyPr/>
          <a:lstStyle/>
          <a:p>
            <a:r>
              <a:rPr lang="en-US" dirty="0" smtClean="0"/>
              <a:t>Violence and abuse</a:t>
            </a:r>
            <a:endParaRPr lang="en-US" dirty="0"/>
          </a:p>
        </p:txBody>
      </p:sp>
      <p:sp>
        <p:nvSpPr>
          <p:cNvPr id="6" name="TextBox 5"/>
          <p:cNvSpPr txBox="1"/>
          <p:nvPr/>
        </p:nvSpPr>
        <p:spPr>
          <a:xfrm>
            <a:off x="52889" y="5692789"/>
            <a:ext cx="10515600"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err="1" smtClean="0">
                <a:ln>
                  <a:noFill/>
                </a:ln>
                <a:solidFill>
                  <a:prstClr val="black">
                    <a:lumMod val="50000"/>
                    <a:lumOff val="50000"/>
                  </a:prstClr>
                </a:solidFill>
                <a:effectLst/>
                <a:uLnTx/>
                <a:uFillTx/>
                <a:latin typeface="Arial" panose="020B0604020202020204" pitchFamily="34" charset="0"/>
                <a:cs typeface="Arial" panose="020B0604020202020204" pitchFamily="34" charset="0"/>
              </a:rPr>
              <a:t>Parriot</a:t>
            </a: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anose="020B0604020202020204" pitchFamily="34" charset="0"/>
                <a:cs typeface="Arial" panose="020B0604020202020204" pitchFamily="34" charset="0"/>
              </a:rPr>
              <a:t>, R. </a:t>
            </a: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rPr>
              <a:t>(1994</a:t>
            </a: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rPr>
              <a:t>Women used In Systems of Prostitution Engaged in Revolt (WHISPER) &amp; From Prostitution to Independence, Dignity and Equality (PRIDE). N=68 </a:t>
            </a:r>
            <a:endParaRPr kumimoji="0" lang="en-US" sz="1200" b="0" i="0" u="none" strike="noStrike" kern="1200" cap="none" spc="0" normalizeH="0" baseline="0" noProof="0" dirty="0" smtClean="0">
              <a:ln>
                <a:noFill/>
              </a:ln>
              <a:solidFill>
                <a:prstClr val="black">
                  <a:lumMod val="50000"/>
                  <a:lumOff val="50000"/>
                </a:prstClr>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anose="020B0604020202020204" pitchFamily="34" charset="0"/>
                <a:cs typeface="Arial" panose="020B0604020202020204" pitchFamily="34" charset="0"/>
              </a:rPr>
              <a:t>Miller, J., &amp; Schwartz, M.D. (1995).</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anose="020B0604020202020204" pitchFamily="34" charset="0"/>
                <a:cs typeface="Arial" panose="020B0604020202020204" pitchFamily="34" charset="0"/>
              </a:rPr>
              <a:t>Farley, M., Banks, M.E., Ackerman, R.J., &amp; Golding, J.M., (2018). N=66</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rPr>
              <a:t>Valera et. al (2001). </a:t>
            </a: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anose="020B0604020202020204" pitchFamily="34" charset="0"/>
                <a:cs typeface="Arial" panose="020B0604020202020204" pitchFamily="34" charset="0"/>
              </a:rPr>
              <a:t>N=100</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838200" y="1283634"/>
            <a:ext cx="9666287"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smtClean="0">
                <a:ln>
                  <a:noFill/>
                </a:ln>
                <a:solidFill>
                  <a:srgbClr val="5B9BD5">
                    <a:lumMod val="75000"/>
                  </a:srgbClr>
                </a:solidFill>
                <a:effectLst/>
                <a:uLnTx/>
                <a:uFillTx/>
                <a:latin typeface="TimesNewRomanPSMT"/>
                <a:ea typeface="Calibri" panose="020F0502020204030204" pitchFamily="34" charset="0"/>
                <a:cs typeface="TimesNewRomanPSMT"/>
              </a:rPr>
              <a:t>“Looking </a:t>
            </a:r>
            <a:r>
              <a:rPr kumimoji="0" lang="en-US" altLang="en-US" sz="2000" b="0" i="1" u="none" strike="noStrike" kern="1200" cap="none" spc="0" normalizeH="0" baseline="0" noProof="0" dirty="0">
                <a:ln>
                  <a:noFill/>
                </a:ln>
                <a:solidFill>
                  <a:srgbClr val="5B9BD5">
                    <a:lumMod val="75000"/>
                  </a:srgbClr>
                </a:solidFill>
                <a:effectLst/>
                <a:uLnTx/>
                <a:uFillTx/>
                <a:latin typeface="TimesNewRomanPSMT"/>
                <a:ea typeface="Calibri" panose="020F0502020204030204" pitchFamily="34" charset="0"/>
                <a:cs typeface="TimesNewRomanPSMT"/>
              </a:rPr>
              <a:t>at her body on the bed it was like she was dead . . . literally. Never seen someone lie so still before. There was NOTHING THERE! </a:t>
            </a:r>
            <a:r>
              <a:rPr kumimoji="0" lang="en-US" altLang="en-US" sz="2000" b="0" i="1" u="none" strike="noStrike" kern="1200" cap="none" spc="0" normalizeH="0" baseline="0" noProof="0" dirty="0" err="1">
                <a:ln>
                  <a:noFill/>
                </a:ln>
                <a:solidFill>
                  <a:srgbClr val="5B9BD5">
                    <a:lumMod val="75000"/>
                  </a:srgbClr>
                </a:solidFill>
                <a:effectLst/>
                <a:uLnTx/>
                <a:uFillTx/>
                <a:latin typeface="TimesNewRomanPSMT"/>
                <a:ea typeface="Calibri" panose="020F0502020204030204" pitchFamily="34" charset="0"/>
                <a:cs typeface="TimesNewRomanPSMT"/>
              </a:rPr>
              <a:t>Haha</a:t>
            </a:r>
            <a:r>
              <a:rPr kumimoji="0" lang="en-US" altLang="en-US" sz="2000" b="0" i="1" u="none" strike="noStrike" kern="1200" cap="none" spc="0" normalizeH="0" baseline="0" noProof="0" dirty="0" smtClean="0">
                <a:ln>
                  <a:noFill/>
                </a:ln>
                <a:solidFill>
                  <a:srgbClr val="5B9BD5">
                    <a:lumMod val="75000"/>
                  </a:srgbClr>
                </a:solidFill>
                <a:effectLst/>
                <a:uLnTx/>
                <a:uFillTx/>
                <a:latin typeface="TimesNewRomanPSMT"/>
                <a:ea typeface="Calibri" panose="020F0502020204030204" pitchFamily="34" charset="0"/>
                <a:cs typeface="TimesNewRomanPSMT"/>
              </a:rPr>
              <a:t>.” </a:t>
            </a:r>
            <a:endParaRPr kumimoji="0" lang="en-US" altLang="en-US" sz="2000" b="0" i="1" u="none" strike="noStrike" kern="1200" cap="none" spc="0" normalizeH="0" baseline="0" noProof="0" dirty="0">
              <a:ln>
                <a:noFill/>
              </a:ln>
              <a:solidFill>
                <a:srgbClr val="5B9BD5">
                  <a:lumMod val="75000"/>
                </a:srgbClr>
              </a:solidFill>
              <a:effectLst/>
              <a:uLnTx/>
              <a:uFillTx/>
              <a:latin typeface="TimesNewRomanPSMT"/>
              <a:ea typeface="Calibri" panose="020F0502020204030204" pitchFamily="34" charset="0"/>
              <a:cs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5B9BD5">
                    <a:lumMod val="75000"/>
                  </a:srgbClr>
                </a:solidFill>
                <a:effectLst/>
                <a:uLnTx/>
                <a:uFillTx/>
                <a:latin typeface="TimesNewRomanPSMT"/>
                <a:ea typeface="Calibri" panose="020F0502020204030204" pitchFamily="34" charset="0"/>
                <a:cs typeface="TimesNewRomanPSMT"/>
              </a:rPr>
              <a:t>		</a:t>
            </a:r>
            <a:r>
              <a:rPr kumimoji="0" lang="en-US" altLang="en-US" sz="2000" b="0" i="0" u="none" strike="noStrike" kern="1200" cap="none" spc="0" normalizeH="0" baseline="0" noProof="0" dirty="0">
                <a:ln>
                  <a:noFill/>
                </a:ln>
                <a:solidFill>
                  <a:srgbClr val="5B9BD5">
                    <a:lumMod val="75000"/>
                  </a:srgbClr>
                </a:solidFill>
                <a:effectLst/>
                <a:uLnTx/>
                <a:uFillTx/>
                <a:latin typeface="Verdana" panose="020B0604030504040204" pitchFamily="34" charset="0"/>
                <a:ea typeface="Calibri" panose="020F0502020204030204" pitchFamily="34" charset="0"/>
                <a:cs typeface="TimesNewRomanPSMT"/>
              </a:rPr>
              <a:t>─</a:t>
            </a:r>
            <a:r>
              <a:rPr kumimoji="0" lang="en-US" altLang="en-US" sz="2000" b="0" i="0" u="none" strike="noStrike" kern="1200" cap="none" spc="0" normalizeH="0" baseline="0" noProof="0" dirty="0">
                <a:ln>
                  <a:noFill/>
                </a:ln>
                <a:solidFill>
                  <a:srgbClr val="5B9BD5">
                    <a:lumMod val="75000"/>
                  </a:srgbClr>
                </a:solidFill>
                <a:effectLst/>
                <a:uLnTx/>
                <a:uFillTx/>
                <a:latin typeface="TimesNewRomanPSMT"/>
                <a:ea typeface="Calibri" panose="020F0502020204030204" pitchFamily="34" charset="0"/>
                <a:cs typeface="TimesNewRomanPSMT"/>
              </a:rPr>
              <a:t>Sex Buyer in Legal Australian Brothel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5B9BD5">
                    <a:lumMod val="75000"/>
                  </a:srgbClr>
                </a:solidFill>
                <a:effectLst/>
                <a:uLnTx/>
                <a:uFillTx/>
                <a:latin typeface="Tw Cen MT" panose="020B0602020104020603" pitchFamily="34" charset="0"/>
                <a:ea typeface="MS Mincho"/>
                <a:cs typeface="Times New Roman" panose="02020603050405020304" pitchFamily="18" charset="0"/>
              </a:rPr>
              <a:t>		</a:t>
            </a:r>
            <a:r>
              <a:rPr kumimoji="0" lang="en-US" altLang="en-US" sz="1300" b="0" i="0" u="none" strike="noStrike" kern="1200" cap="none" spc="0" normalizeH="0" baseline="0" noProof="0" dirty="0">
                <a:ln>
                  <a:noFill/>
                </a:ln>
                <a:solidFill>
                  <a:srgbClr val="5B9BD5">
                    <a:lumMod val="75000"/>
                  </a:srgbClr>
                </a:solidFill>
                <a:effectLst/>
                <a:uLnTx/>
                <a:uFillTx/>
                <a:latin typeface="Tw Cen MT" panose="020B0602020104020603" pitchFamily="34" charset="0"/>
                <a:ea typeface="MS Mincho"/>
                <a:cs typeface="Times New Roman" panose="02020603050405020304" pitchFamily="18" charset="0"/>
              </a:rPr>
              <a:t>    </a:t>
            </a:r>
            <a:r>
              <a:rPr kumimoji="0" lang="en-US" altLang="en-US" sz="1300" b="0" i="0" u="none" strike="noStrike" kern="1200" cap="none" spc="0" normalizeH="0" baseline="0" noProof="0" dirty="0" err="1">
                <a:ln>
                  <a:noFill/>
                </a:ln>
                <a:solidFill>
                  <a:srgbClr val="5B9BD5">
                    <a:lumMod val="75000"/>
                  </a:srgbClr>
                </a:solidFill>
                <a:effectLst/>
                <a:uLnTx/>
                <a:uFillTx/>
                <a:latin typeface="Tw Cen MT" panose="020B0602020104020603" pitchFamily="34" charset="0"/>
                <a:ea typeface="MS Mincho"/>
                <a:cs typeface="Times New Roman" panose="02020603050405020304" pitchFamily="18" charset="0"/>
              </a:rPr>
              <a:t>Jovanovski</a:t>
            </a:r>
            <a:r>
              <a:rPr kumimoji="0" lang="en-US" altLang="en-US" sz="1300" b="0" i="0" u="none" strike="noStrike" kern="1200" cap="none" spc="0" normalizeH="0" baseline="0" noProof="0" dirty="0">
                <a:ln>
                  <a:noFill/>
                </a:ln>
                <a:solidFill>
                  <a:srgbClr val="5B9BD5">
                    <a:lumMod val="75000"/>
                  </a:srgbClr>
                </a:solidFill>
                <a:effectLst/>
                <a:uLnTx/>
                <a:uFillTx/>
                <a:latin typeface="Tw Cen MT" panose="020B0602020104020603" pitchFamily="34" charset="0"/>
                <a:ea typeface="MS Mincho"/>
                <a:cs typeface="Times New Roman" panose="02020603050405020304" pitchFamily="18" charset="0"/>
              </a:rPr>
              <a:t>, N and Tyler, M. “Bitch, You Got What you Deserved</a:t>
            </a:r>
            <a:r>
              <a:rPr kumimoji="0" lang="en-US" altLang="en-US" sz="1300" b="0" i="0" u="none" strike="noStrike" kern="1200" cap="none" spc="0" normalizeH="0" baseline="0" noProof="0" dirty="0" smtClean="0">
                <a:ln>
                  <a:noFill/>
                </a:ln>
                <a:solidFill>
                  <a:srgbClr val="5B9BD5">
                    <a:lumMod val="75000"/>
                  </a:srgbClr>
                </a:solidFill>
                <a:effectLst/>
                <a:uLnTx/>
                <a:uFillTx/>
                <a:latin typeface="Tw Cen MT" panose="020B0602020104020603" pitchFamily="34" charset="0"/>
                <a:ea typeface="MS Mincho"/>
                <a:cs typeface="Times New Roman" panose="02020603050405020304" pitchFamily="18" charset="0"/>
              </a:rPr>
              <a:t>!”: Violation </a:t>
            </a:r>
            <a:r>
              <a:rPr kumimoji="0" lang="en-US" altLang="en-US" sz="1300" b="0" i="0" u="none" strike="noStrike" kern="1200" cap="none" spc="0" normalizeH="0" baseline="0" noProof="0" dirty="0">
                <a:ln>
                  <a:noFill/>
                </a:ln>
                <a:solidFill>
                  <a:srgbClr val="5B9BD5">
                    <a:lumMod val="75000"/>
                  </a:srgbClr>
                </a:solidFill>
                <a:effectLst/>
                <a:uLnTx/>
                <a:uFillTx/>
                <a:latin typeface="Tw Cen MT" panose="020B0602020104020603" pitchFamily="34" charset="0"/>
                <a:ea typeface="MS Mincho"/>
                <a:cs typeface="Times New Roman" panose="02020603050405020304" pitchFamily="18" charset="0"/>
              </a:rPr>
              <a:t>and Violence in Sex Buyer Reviews </a:t>
            </a:r>
            <a:r>
              <a:rPr kumimoji="0" lang="en-US" altLang="en-US" sz="1300" b="0" i="0" u="none" strike="noStrike" kern="1200" cap="none" spc="0" normalizeH="0" baseline="0" noProof="0" dirty="0" smtClean="0">
                <a:ln>
                  <a:noFill/>
                </a:ln>
                <a:solidFill>
                  <a:srgbClr val="5B9BD5">
                    <a:lumMod val="75000"/>
                  </a:srgbClr>
                </a:solidFill>
                <a:effectLst/>
                <a:uLnTx/>
                <a:uFillTx/>
                <a:latin typeface="Tw Cen MT" panose="020B0602020104020603" pitchFamily="34" charset="0"/>
                <a:ea typeface="MS Mincho"/>
                <a:cs typeface="Times New Roman" panose="02020603050405020304" pitchFamily="18" charset="0"/>
              </a:rPr>
              <a:t>		    of </a:t>
            </a:r>
            <a:r>
              <a:rPr kumimoji="0" lang="en-US" altLang="en-US" sz="1300" b="0" i="0" u="none" strike="noStrike" kern="1200" cap="none" spc="0" normalizeH="0" baseline="0" noProof="0" dirty="0">
                <a:ln>
                  <a:noFill/>
                </a:ln>
                <a:solidFill>
                  <a:srgbClr val="5B9BD5">
                    <a:lumMod val="75000"/>
                  </a:srgbClr>
                </a:solidFill>
                <a:effectLst/>
                <a:uLnTx/>
                <a:uFillTx/>
                <a:latin typeface="Tw Cen MT" panose="020B0602020104020603" pitchFamily="34" charset="0"/>
                <a:ea typeface="MS Mincho"/>
                <a:cs typeface="Times New Roman" panose="02020603050405020304" pitchFamily="18" charset="0"/>
              </a:rPr>
              <a:t>Legal Brothels (2018). </a:t>
            </a:r>
          </a:p>
        </p:txBody>
      </p:sp>
      <p:sp>
        <p:nvSpPr>
          <p:cNvPr id="7" name="Content Placeholder 2"/>
          <p:cNvSpPr txBox="1">
            <a:spLocks/>
          </p:cNvSpPr>
          <p:nvPr/>
        </p:nvSpPr>
        <p:spPr>
          <a:xfrm>
            <a:off x="259492" y="2881040"/>
            <a:ext cx="11763632" cy="3494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BB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BB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BB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5B9BD5">
                    <a:lumMod val="75000"/>
                  </a:srgbClr>
                </a:solidFill>
                <a:effectLst/>
                <a:uLnTx/>
                <a:uFillTx/>
              </a:rPr>
              <a:t>90% of survivors reported being physically assaulted; Over </a:t>
            </a:r>
            <a:r>
              <a:rPr kumimoji="0" lang="en-US" sz="2000" b="0" i="0" u="none" strike="noStrike" kern="1200" cap="none" spc="0" normalizeH="0" baseline="0" noProof="0" dirty="0">
                <a:ln>
                  <a:noFill/>
                </a:ln>
                <a:solidFill>
                  <a:srgbClr val="5B9BD5">
                    <a:lumMod val="75000"/>
                  </a:srgbClr>
                </a:solidFill>
                <a:effectLst/>
                <a:uLnTx/>
                <a:uFillTx/>
              </a:rPr>
              <a:t>50</a:t>
            </a:r>
            <a:r>
              <a:rPr kumimoji="0" lang="en-US" sz="2000" b="0" i="0" u="none" strike="noStrike" kern="1200" cap="none" spc="0" normalizeH="0" baseline="0" noProof="0" dirty="0" smtClean="0">
                <a:ln>
                  <a:noFill/>
                </a:ln>
                <a:solidFill>
                  <a:srgbClr val="5B9BD5">
                    <a:lumMod val="75000"/>
                  </a:srgbClr>
                </a:solidFill>
                <a:effectLst/>
                <a:uLnTx/>
                <a:uFillTx/>
              </a:rPr>
              <a:t>% of these survivors reported </a:t>
            </a:r>
            <a:r>
              <a:rPr kumimoji="0" lang="en-US" sz="2000" b="0" i="0" u="none" strike="noStrike" kern="1200" cap="none" spc="0" normalizeH="0" baseline="0" noProof="0" dirty="0">
                <a:ln>
                  <a:noFill/>
                </a:ln>
                <a:solidFill>
                  <a:srgbClr val="5B9BD5">
                    <a:lumMod val="75000"/>
                  </a:srgbClr>
                </a:solidFill>
                <a:effectLst/>
                <a:uLnTx/>
                <a:uFillTx/>
              </a:rPr>
              <a:t>being </a:t>
            </a:r>
            <a:r>
              <a:rPr kumimoji="0" lang="en-US" sz="2000" b="0" i="0" u="none" strike="noStrike" kern="1200" cap="none" spc="0" normalizeH="0" baseline="0" noProof="0" dirty="0" smtClean="0">
                <a:ln>
                  <a:noFill/>
                </a:ln>
                <a:solidFill>
                  <a:srgbClr val="5B9BD5">
                    <a:lumMod val="75000"/>
                  </a:srgbClr>
                </a:solidFill>
                <a:effectLst/>
                <a:uLnTx/>
                <a:uFillTx/>
              </a:rPr>
              <a:t>beaten at least once a month.¹ </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75000"/>
                  </a:srgbClr>
                </a:solidFill>
                <a:effectLst/>
                <a:uLnTx/>
                <a:uFillTx/>
              </a:rPr>
              <a:t>94% of survivors </a:t>
            </a:r>
            <a:r>
              <a:rPr kumimoji="0" lang="en-US" sz="2000" b="0" i="0" u="none" strike="noStrike" kern="1200" cap="none" spc="0" normalizeH="0" baseline="0" noProof="0" dirty="0" smtClean="0">
                <a:ln>
                  <a:noFill/>
                </a:ln>
                <a:solidFill>
                  <a:srgbClr val="5B9BD5">
                    <a:lumMod val="75000"/>
                  </a:srgbClr>
                </a:solidFill>
                <a:effectLst/>
                <a:uLnTx/>
                <a:uFillTx/>
              </a:rPr>
              <a:t>reported being sexually assaulted; 75</a:t>
            </a:r>
            <a:r>
              <a:rPr kumimoji="0" lang="en-US" sz="2000" b="0" i="0" u="none" strike="noStrike" kern="1200" cap="none" spc="0" normalizeH="0" baseline="0" noProof="0" dirty="0">
                <a:ln>
                  <a:noFill/>
                </a:ln>
                <a:solidFill>
                  <a:srgbClr val="5B9BD5">
                    <a:lumMod val="75000"/>
                  </a:srgbClr>
                </a:solidFill>
                <a:effectLst/>
                <a:uLnTx/>
                <a:uFillTx/>
              </a:rPr>
              <a:t>% had been raped by one or more </a:t>
            </a:r>
            <a:r>
              <a:rPr kumimoji="0" lang="en-US" sz="2000" b="0" i="0" u="none" strike="noStrike" kern="1200" cap="none" spc="0" normalizeH="0" baseline="0" noProof="0" dirty="0" smtClean="0">
                <a:ln>
                  <a:noFill/>
                </a:ln>
                <a:solidFill>
                  <a:srgbClr val="5B9BD5">
                    <a:lumMod val="75000"/>
                  </a:srgbClr>
                </a:solidFill>
                <a:effectLst/>
                <a:uLnTx/>
                <a:uFillTx/>
              </a:rPr>
              <a:t>buyers.</a:t>
            </a:r>
            <a:r>
              <a:rPr kumimoji="0" lang="en-US" sz="2000" b="0" i="0" u="none" strike="noStrike" kern="1200" cap="none" spc="0" normalizeH="0" baseline="30000" noProof="0" dirty="0" smtClean="0">
                <a:ln>
                  <a:noFill/>
                </a:ln>
                <a:solidFill>
                  <a:srgbClr val="5B9BD5">
                    <a:lumMod val="75000"/>
                  </a:srgbClr>
                </a:solidFill>
                <a:effectLst/>
                <a:uLnTx/>
                <a:uFillTx/>
              </a:rPr>
              <a:t>2</a:t>
            </a:r>
            <a:r>
              <a:rPr kumimoji="0" lang="en-US" sz="2000" b="0" i="0" u="none" strike="noStrike" kern="1200" cap="none" spc="0" normalizeH="0" baseline="0" noProof="0" dirty="0" smtClean="0">
                <a:ln>
                  <a:noFill/>
                </a:ln>
                <a:solidFill>
                  <a:srgbClr val="5B9BD5">
                    <a:lumMod val="75000"/>
                  </a:srgbClr>
                </a:solidFill>
                <a:effectLst/>
                <a:uLnTx/>
                <a:uFillTx/>
              </a:rPr>
              <a:t> </a:t>
            </a:r>
            <a:endParaRPr kumimoji="0" lang="en-US" sz="2000" b="0" i="0" u="none" strike="noStrike" kern="1200" cap="none" spc="0" normalizeH="0" baseline="0" noProof="0" dirty="0">
              <a:ln>
                <a:noFill/>
              </a:ln>
              <a:solidFill>
                <a:srgbClr val="5B9BD5">
                  <a:lumMod val="75000"/>
                </a:srgbClr>
              </a:solidFill>
              <a:effectLst/>
              <a:uLnTx/>
              <a:uFillTx/>
            </a:endParaRP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5B9BD5">
                    <a:lumMod val="75000"/>
                  </a:srgbClr>
                </a:solidFill>
                <a:effectLst/>
                <a:uLnTx/>
                <a:uFillTx/>
              </a:rPr>
              <a:t>95% had </a:t>
            </a:r>
            <a:r>
              <a:rPr kumimoji="0" lang="en-US" sz="2000" b="0" i="0" u="none" strike="noStrike" kern="1200" cap="none" spc="0" normalizeH="0" baseline="0" noProof="0" dirty="0">
                <a:ln>
                  <a:noFill/>
                </a:ln>
                <a:solidFill>
                  <a:srgbClr val="5B9BD5">
                    <a:lumMod val="75000"/>
                  </a:srgbClr>
                </a:solidFill>
                <a:effectLst/>
                <a:uLnTx/>
                <a:uFillTx/>
              </a:rPr>
              <a:t>sustained head injuries, either by being hit in the head with objects and/or having their </a:t>
            </a:r>
            <a:r>
              <a:rPr kumimoji="0" lang="en-US" sz="2000" b="0" i="0" u="none" strike="noStrike" kern="1200" cap="none" spc="0" normalizeH="0" baseline="0" noProof="0" dirty="0" smtClean="0">
                <a:ln>
                  <a:noFill/>
                </a:ln>
                <a:solidFill>
                  <a:srgbClr val="5B9BD5">
                    <a:lumMod val="75000"/>
                  </a:srgbClr>
                </a:solidFill>
                <a:effectLst/>
                <a:uLnTx/>
                <a:uFillTx/>
              </a:rPr>
              <a:t>heads slammed </a:t>
            </a:r>
            <a:r>
              <a:rPr kumimoji="0" lang="en-US" sz="2000" b="0" i="0" u="none" strike="noStrike" kern="1200" cap="none" spc="0" normalizeH="0" baseline="0" noProof="0" dirty="0">
                <a:ln>
                  <a:noFill/>
                </a:ln>
                <a:solidFill>
                  <a:srgbClr val="5B9BD5">
                    <a:lumMod val="75000"/>
                  </a:srgbClr>
                </a:solidFill>
                <a:effectLst/>
                <a:uLnTx/>
                <a:uFillTx/>
              </a:rPr>
              <a:t>into </a:t>
            </a:r>
            <a:r>
              <a:rPr kumimoji="0" lang="en-US" sz="2000" b="0" i="0" u="none" strike="noStrike" kern="1200" cap="none" spc="0" normalizeH="0" baseline="0" noProof="0" dirty="0" smtClean="0">
                <a:ln>
                  <a:noFill/>
                </a:ln>
                <a:solidFill>
                  <a:srgbClr val="5B9BD5">
                    <a:lumMod val="75000"/>
                  </a:srgbClr>
                </a:solidFill>
                <a:effectLst/>
                <a:uLnTx/>
                <a:uFillTx/>
              </a:rPr>
              <a:t>objects.</a:t>
            </a:r>
            <a:r>
              <a:rPr kumimoji="0" lang="en-US" sz="2000" b="0" i="0" u="none" strike="noStrike" kern="1200" cap="none" spc="0" normalizeH="0" baseline="30000" noProof="0" dirty="0" smtClean="0">
                <a:ln>
                  <a:noFill/>
                </a:ln>
                <a:solidFill>
                  <a:srgbClr val="5B9BD5">
                    <a:lumMod val="75000"/>
                  </a:srgbClr>
                </a:solidFill>
                <a:effectLst/>
                <a:uLnTx/>
                <a:uFillTx/>
              </a:rPr>
              <a:t>3</a:t>
            </a:r>
            <a:endParaRPr kumimoji="0" lang="en-US" sz="2000" b="0" i="0" u="none" strike="noStrike" kern="1200" cap="none" spc="0" normalizeH="0" baseline="0" noProof="0" dirty="0">
              <a:ln>
                <a:noFill/>
              </a:ln>
              <a:solidFill>
                <a:srgbClr val="ED7D31">
                  <a:lumMod val="75000"/>
                </a:srgbClr>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5B9BD5">
                    <a:lumMod val="75000"/>
                  </a:srgbClr>
                </a:solidFill>
                <a:effectLst/>
                <a:uLnTx/>
                <a:uFillTx/>
              </a:rPr>
              <a:t>80% reported being threatened with a weapon.</a:t>
            </a:r>
            <a:r>
              <a:rPr kumimoji="0" lang="en-US" altLang="en-US" sz="2000" b="0" i="0" u="none" strike="noStrike" kern="1200" cap="none" spc="0" normalizeH="0" baseline="30000" noProof="0" dirty="0">
                <a:ln>
                  <a:noFill/>
                </a:ln>
                <a:solidFill>
                  <a:srgbClr val="5B9BD5">
                    <a:lumMod val="75000"/>
                  </a:srgbClr>
                </a:solidFill>
                <a:effectLst/>
                <a:uLnTx/>
                <a:uFillTx/>
              </a:rPr>
              <a:t>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500" b="1" i="0" u="none" strike="noStrike" kern="1200" cap="none" spc="0" normalizeH="0" baseline="0" noProof="0" dirty="0">
              <a:ln>
                <a:noFill/>
              </a:ln>
              <a:solidFill>
                <a:srgbClr val="ED7D31">
                  <a:lumMod val="75000"/>
                </a:srgbClr>
              </a:solidFill>
              <a:effectLst/>
              <a:uLnTx/>
              <a:uFillTx/>
            </a:endParaRPr>
          </a:p>
        </p:txBody>
      </p:sp>
    </p:spTree>
    <p:extLst>
      <p:ext uri="{BB962C8B-B14F-4D97-AF65-F5344CB8AC3E}">
        <p14:creationId xmlns:p14="http://schemas.microsoft.com/office/powerpoint/2010/main" val="13482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3824" y="64206"/>
            <a:ext cx="10515600" cy="1325563"/>
          </a:xfrm>
        </p:spPr>
        <p:txBody>
          <a:bodyPr/>
          <a:lstStyle/>
          <a:p>
            <a:r>
              <a:rPr lang="en-US" dirty="0" smtClean="0"/>
              <a:t>Physical Impacts</a:t>
            </a:r>
            <a:endParaRPr lang="en-US" dirty="0"/>
          </a:p>
        </p:txBody>
      </p:sp>
      <p:sp>
        <p:nvSpPr>
          <p:cNvPr id="3" name="Content Placeholder 2"/>
          <p:cNvSpPr>
            <a:spLocks noGrp="1"/>
          </p:cNvSpPr>
          <p:nvPr>
            <p:ph idx="1"/>
          </p:nvPr>
        </p:nvSpPr>
        <p:spPr>
          <a:xfrm>
            <a:off x="6222195" y="2112743"/>
            <a:ext cx="4831806" cy="3738814"/>
          </a:xfrm>
        </p:spPr>
        <p:txBody>
          <a:bodyPr>
            <a:normAutofit/>
          </a:bodyPr>
          <a:lstStyle/>
          <a:p>
            <a:r>
              <a:rPr lang="en-US" sz="2400" dirty="0" err="1" smtClean="0"/>
              <a:t>Anogenital</a:t>
            </a:r>
            <a:r>
              <a:rPr lang="en-US" sz="2400" dirty="0" smtClean="0"/>
              <a:t> injuries (rectal prolapse/vaginal injuries)</a:t>
            </a:r>
          </a:p>
          <a:p>
            <a:r>
              <a:rPr lang="en-US" sz="2400" dirty="0" smtClean="0"/>
              <a:t>Hip, neck, jaw, stomach pain</a:t>
            </a:r>
          </a:p>
          <a:p>
            <a:r>
              <a:rPr lang="en-US" sz="2400" dirty="0" smtClean="0"/>
              <a:t>Internal injuries</a:t>
            </a:r>
          </a:p>
          <a:p>
            <a:r>
              <a:rPr lang="en-US" sz="2400" dirty="0" smtClean="0"/>
              <a:t>Pregnancy-related issues</a:t>
            </a:r>
          </a:p>
          <a:p>
            <a:r>
              <a:rPr lang="en-US" sz="2400" dirty="0" smtClean="0"/>
              <a:t>Physical developmental delays</a:t>
            </a:r>
          </a:p>
          <a:p>
            <a:r>
              <a:rPr lang="en-US" sz="2400" dirty="0"/>
              <a:t>G</a:t>
            </a:r>
            <a:r>
              <a:rPr lang="en-US" sz="2400" dirty="0" smtClean="0"/>
              <a:t>enitourinary </a:t>
            </a:r>
            <a:r>
              <a:rPr lang="en-US" sz="2400" dirty="0"/>
              <a:t>complaints (discharge, pelvic/abdominal pain, abnormal bleeding)</a:t>
            </a:r>
            <a:endParaRPr lang="en-US" sz="2400" dirty="0" smtClean="0"/>
          </a:p>
          <a:p>
            <a:endParaRPr lang="en-US" dirty="0" smtClean="0"/>
          </a:p>
        </p:txBody>
      </p:sp>
      <p:sp>
        <p:nvSpPr>
          <p:cNvPr id="6" name="Content Placeholder 2"/>
          <p:cNvSpPr txBox="1">
            <a:spLocks/>
          </p:cNvSpPr>
          <p:nvPr/>
        </p:nvSpPr>
        <p:spPr>
          <a:xfrm>
            <a:off x="838200" y="2112743"/>
            <a:ext cx="4771150" cy="354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BB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BB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BB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Malnourishment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BB3"/>
                </a:solidFill>
                <a:effectLst/>
                <a:uLnTx/>
                <a:uFillTx/>
                <a:latin typeface="Arial" panose="020B0604020202020204" pitchFamily="34" charset="0"/>
                <a:ea typeface="+mn-ea"/>
                <a:cs typeface="Arial" panose="020B0604020202020204" pitchFamily="34" charset="0"/>
              </a:rPr>
              <a:t>B</a:t>
            </a:r>
            <a:r>
              <a:rPr kumimoji="0" lang="en-US" sz="24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roken bones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Burns &amp; stab wounds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BB3"/>
                </a:solidFill>
                <a:effectLst/>
                <a:uLnTx/>
                <a:uFillTx/>
                <a:latin typeface="Arial" panose="020B0604020202020204" pitchFamily="34" charset="0"/>
                <a:ea typeface="+mn-ea"/>
                <a:cs typeface="Arial" panose="020B0604020202020204" pitchFamily="34" charset="0"/>
              </a:rPr>
              <a:t>H</a:t>
            </a:r>
            <a:r>
              <a:rPr kumimoji="0" lang="en-US" sz="24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ead </a:t>
            </a:r>
            <a:r>
              <a:rPr kumimoji="0" lang="en-US" sz="2400" b="0" i="0" u="none" strike="noStrike" kern="1200" cap="none" spc="0" normalizeH="0" baseline="0" noProof="0" dirty="0">
                <a:ln>
                  <a:noFill/>
                </a:ln>
                <a:solidFill>
                  <a:srgbClr val="007BB3"/>
                </a:solidFill>
                <a:effectLst/>
                <a:uLnTx/>
                <a:uFillTx/>
                <a:latin typeface="Arial" panose="020B0604020202020204" pitchFamily="34" charset="0"/>
                <a:ea typeface="+mn-ea"/>
                <a:cs typeface="Arial" panose="020B0604020202020204" pitchFamily="34" charset="0"/>
              </a:rPr>
              <a:t>injuries/Traumatic brain injuries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Autoimmune disorders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STIs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Dental trauma</a:t>
            </a:r>
            <a:endParaRPr kumimoji="0" lang="en-US" sz="2400" b="0" i="0" u="none" strike="noStrike" kern="1200" cap="none" spc="0" normalizeH="0" baseline="0" noProof="0" dirty="0">
              <a:ln>
                <a:noFill/>
              </a:ln>
              <a:solidFill>
                <a:srgbClr val="007BB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7BB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7BB3"/>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086107" y="1040198"/>
            <a:ext cx="972200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5B9BD5">
                    <a:lumMod val="75000"/>
                  </a:srgbClr>
                </a:solidFill>
                <a:effectLst/>
                <a:uLnTx/>
                <a:uFillTx/>
                <a:latin typeface="Arial" panose="020B0604020202020204" pitchFamily="34" charset="0"/>
                <a:ea typeface="Garamond" panose="02020404030301010803" pitchFamily="18" charset="0"/>
                <a:cs typeface="Arial" panose="020B0604020202020204" pitchFamily="34" charset="0"/>
              </a:rPr>
              <a:t>95</a:t>
            </a:r>
            <a:r>
              <a:rPr kumimoji="0" lang="en-US" sz="24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Garamond" panose="02020404030301010803" pitchFamily="18" charset="0"/>
                <a:cs typeface="Arial" panose="020B0604020202020204" pitchFamily="34" charset="0"/>
              </a:rPr>
              <a:t>% reported that 1.5 years after leaving the sex industry, they still suffered from an injury received while </a:t>
            </a:r>
            <a:r>
              <a:rPr kumimoji="0" lang="en-US" sz="2400" b="0" i="0" u="none" strike="noStrike" kern="1200" cap="none" spc="0" normalizeH="0" baseline="0" noProof="0" dirty="0" smtClean="0">
                <a:ln>
                  <a:noFill/>
                </a:ln>
                <a:solidFill>
                  <a:srgbClr val="5B9BD5">
                    <a:lumMod val="75000"/>
                  </a:srgbClr>
                </a:solidFill>
                <a:effectLst/>
                <a:uLnTx/>
                <a:uFillTx/>
                <a:latin typeface="Arial" panose="020B0604020202020204" pitchFamily="34" charset="0"/>
                <a:ea typeface="Garamond" panose="02020404030301010803" pitchFamily="18" charset="0"/>
                <a:cs typeface="Arial" panose="020B0604020202020204" pitchFamily="34" charset="0"/>
              </a:rPr>
              <a:t>being sexually exploited</a:t>
            </a:r>
            <a:r>
              <a:rPr kumimoji="0" lang="en-US" sz="2400" b="0" i="0" u="none" strike="noStrike" kern="1200" cap="none" spc="0" normalizeH="0" baseline="30000" noProof="0" dirty="0" smtClean="0">
                <a:ln>
                  <a:noFill/>
                </a:ln>
                <a:solidFill>
                  <a:srgbClr val="5B9BD5">
                    <a:lumMod val="75000"/>
                  </a:srgbClr>
                </a:solidFill>
                <a:effectLst/>
                <a:uLnTx/>
                <a:uFillTx/>
                <a:latin typeface="Arial" panose="020B0604020202020204" pitchFamily="34" charset="0"/>
                <a:ea typeface="Garamond" panose="02020404030301010803" pitchFamily="18" charset="0"/>
                <a:cs typeface="Arial" panose="020B0604020202020204" pitchFamily="34" charset="0"/>
              </a:rPr>
              <a:t> 1</a:t>
            </a:r>
            <a:endParaRPr kumimoji="0" lang="en-US" sz="2600" b="1" i="0" u="none" strike="noStrike" kern="1200" cap="none" spc="0" normalizeH="0" baseline="0" noProof="0" dirty="0">
              <a:ln>
                <a:noFill/>
              </a:ln>
              <a:solidFill>
                <a:srgbClr val="007BB3"/>
              </a:solidFill>
              <a:effectLst/>
              <a:uLnTx/>
              <a:uFillTx/>
              <a:latin typeface="Arial" panose="020B0604020202020204" pitchFamily="34" charset="0"/>
              <a:ea typeface="Garamond" panose="02020404030301010803" pitchFamily="18" charset="0"/>
              <a:cs typeface="Times New Roman" panose="02020603050405020304" pitchFamily="18" charset="0"/>
            </a:endParaRPr>
          </a:p>
        </p:txBody>
      </p:sp>
      <p:sp>
        <p:nvSpPr>
          <p:cNvPr id="8" name="TextBox 7"/>
          <p:cNvSpPr txBox="1"/>
          <p:nvPr/>
        </p:nvSpPr>
        <p:spPr>
          <a:xfrm>
            <a:off x="-76209" y="6334029"/>
            <a:ext cx="10515600"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Farley, M., Cotton, A., Lynne, J., </a:t>
            </a:r>
            <a:r>
              <a:rPr kumimoji="0" lang="en-US" sz="1200" b="0" i="0" u="none" strike="noStrike" kern="1200" cap="none" spc="0" normalizeH="0" baseline="0" noProof="0" dirty="0" err="1"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Zumbeck</a:t>
            </a: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 S., </a:t>
            </a:r>
            <a:r>
              <a:rPr kumimoji="0" lang="en-US" sz="1200" b="0" i="0" u="none" strike="noStrike" kern="1200" cap="none" spc="0" normalizeH="0" baseline="0" noProof="0" dirty="0" err="1"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Spiwak</a:t>
            </a: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 F., Reyes, M., Alvarez, D., &amp; </a:t>
            </a:r>
            <a:r>
              <a:rPr kumimoji="0" lang="en-US" sz="1200" b="0" i="0" u="none" strike="noStrike" kern="1200" cap="none" spc="0" normalizeH="0" baseline="0" noProof="0" dirty="0" err="1"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Sezgin</a:t>
            </a: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 U. (1998). N=854</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224696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603" y="171487"/>
            <a:ext cx="10515600" cy="1325563"/>
          </a:xfrm>
        </p:spPr>
        <p:txBody>
          <a:bodyPr/>
          <a:lstStyle/>
          <a:p>
            <a:r>
              <a:rPr lang="en-US" dirty="0" smtClean="0"/>
              <a:t>Social-Relational Impacts</a:t>
            </a:r>
            <a:endParaRPr lang="en-US" dirty="0"/>
          </a:p>
        </p:txBody>
      </p:sp>
      <p:sp>
        <p:nvSpPr>
          <p:cNvPr id="3" name="Content Placeholder 2"/>
          <p:cNvSpPr>
            <a:spLocks noGrp="1"/>
          </p:cNvSpPr>
          <p:nvPr>
            <p:ph idx="1"/>
          </p:nvPr>
        </p:nvSpPr>
        <p:spPr>
          <a:xfrm>
            <a:off x="838200" y="1825625"/>
            <a:ext cx="9937376" cy="3893857"/>
          </a:xfrm>
        </p:spPr>
        <p:txBody>
          <a:bodyPr>
            <a:normAutofit fontScale="92500" lnSpcReduction="10000"/>
          </a:bodyPr>
          <a:lstStyle/>
          <a:p>
            <a:pPr lvl="0"/>
            <a:r>
              <a:rPr lang="en-US" dirty="0" smtClean="0"/>
              <a:t>Lack of trust in </a:t>
            </a:r>
            <a:r>
              <a:rPr lang="en-US" dirty="0"/>
              <a:t>one’s own </a:t>
            </a:r>
            <a:r>
              <a:rPr lang="en-US" dirty="0" smtClean="0"/>
              <a:t>judgment</a:t>
            </a:r>
            <a:endParaRPr lang="en-US" dirty="0"/>
          </a:p>
          <a:p>
            <a:r>
              <a:rPr lang="en-US" dirty="0" smtClean="0"/>
              <a:t>Hesitation </a:t>
            </a:r>
            <a:r>
              <a:rPr lang="en-US" dirty="0"/>
              <a:t>to trust </a:t>
            </a:r>
            <a:r>
              <a:rPr lang="en-US" dirty="0" smtClean="0"/>
              <a:t>others</a:t>
            </a:r>
          </a:p>
          <a:p>
            <a:r>
              <a:rPr lang="en-US" dirty="0" smtClean="0"/>
              <a:t>Lack of appropriate boundaries/quick attachment</a:t>
            </a:r>
            <a:endParaRPr lang="en-US" dirty="0"/>
          </a:p>
          <a:p>
            <a:r>
              <a:rPr lang="en-US" dirty="0" smtClean="0"/>
              <a:t>Lack </a:t>
            </a:r>
            <a:r>
              <a:rPr lang="en-US" dirty="0"/>
              <a:t>of interest in sexual </a:t>
            </a:r>
            <a:r>
              <a:rPr lang="en-US" dirty="0" smtClean="0"/>
              <a:t>relationships and/or difficulty </a:t>
            </a:r>
            <a:r>
              <a:rPr lang="en-US" dirty="0"/>
              <a:t>with sexual interactions </a:t>
            </a:r>
            <a:endParaRPr lang="en-US" dirty="0" smtClean="0"/>
          </a:p>
          <a:p>
            <a:r>
              <a:rPr lang="en-US" dirty="0" smtClean="0"/>
              <a:t>Fragmented/no employment or educational history</a:t>
            </a:r>
          </a:p>
          <a:p>
            <a:r>
              <a:rPr lang="en-US" dirty="0" smtClean="0"/>
              <a:t>Isolation</a:t>
            </a:r>
          </a:p>
          <a:p>
            <a:r>
              <a:rPr lang="en-US" dirty="0" smtClean="0"/>
              <a:t>Trauma coerced bonding</a:t>
            </a:r>
          </a:p>
          <a:p>
            <a:r>
              <a:rPr lang="en-US" altLang="en-US" dirty="0">
                <a:ea typeface="ＭＳ Ｐゴシック" panose="020B0600070205080204" pitchFamily="34" charset="-128"/>
              </a:rPr>
              <a:t>Mistrust and suspicion of authorities and service providers</a:t>
            </a:r>
          </a:p>
          <a:p>
            <a:endParaRPr lang="en-US" dirty="0"/>
          </a:p>
        </p:txBody>
      </p:sp>
    </p:spTree>
    <p:extLst>
      <p:ext uri="{BB962C8B-B14F-4D97-AF65-F5344CB8AC3E}">
        <p14:creationId xmlns:p14="http://schemas.microsoft.com/office/powerpoint/2010/main" val="294872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271" y="97847"/>
            <a:ext cx="10515600" cy="1325563"/>
          </a:xfrm>
        </p:spPr>
        <p:txBody>
          <a:bodyPr/>
          <a:lstStyle/>
          <a:p>
            <a:r>
              <a:rPr lang="en-US" dirty="0" smtClean="0"/>
              <a:t>psychological Impacts</a:t>
            </a:r>
            <a:endParaRPr lang="en-US" dirty="0"/>
          </a:p>
        </p:txBody>
      </p:sp>
      <p:sp>
        <p:nvSpPr>
          <p:cNvPr id="3" name="Content Placeholder 2"/>
          <p:cNvSpPr>
            <a:spLocks noGrp="1"/>
          </p:cNvSpPr>
          <p:nvPr>
            <p:ph idx="1"/>
          </p:nvPr>
        </p:nvSpPr>
        <p:spPr>
          <a:xfrm>
            <a:off x="838200" y="2218227"/>
            <a:ext cx="4217894" cy="4351338"/>
          </a:xfrm>
        </p:spPr>
        <p:txBody>
          <a:bodyPr>
            <a:normAutofit/>
          </a:bodyPr>
          <a:lstStyle/>
          <a:p>
            <a:r>
              <a:rPr lang="en-US" altLang="en-US" sz="2400" dirty="0" smtClean="0"/>
              <a:t>Depression/mood dysregulation </a:t>
            </a:r>
            <a:endParaRPr lang="en-US" altLang="en-US" sz="2400" dirty="0"/>
          </a:p>
          <a:p>
            <a:r>
              <a:rPr lang="en-US" altLang="en-US" sz="2400" dirty="0"/>
              <a:t>Suicidality</a:t>
            </a:r>
          </a:p>
          <a:p>
            <a:r>
              <a:rPr lang="en-US" altLang="en-US" sz="2400" dirty="0" smtClean="0"/>
              <a:t>Low </a:t>
            </a:r>
            <a:r>
              <a:rPr lang="en-US" altLang="en-US" sz="2400" dirty="0"/>
              <a:t>self-esteem</a:t>
            </a:r>
          </a:p>
          <a:p>
            <a:r>
              <a:rPr lang="en-US" altLang="en-US" sz="2400" dirty="0"/>
              <a:t>Self blaming </a:t>
            </a:r>
          </a:p>
          <a:p>
            <a:r>
              <a:rPr lang="en-US" altLang="en-US" sz="2400" dirty="0"/>
              <a:t>Feelings of </a:t>
            </a:r>
            <a:r>
              <a:rPr lang="en-US" altLang="en-US" sz="2400" dirty="0" smtClean="0"/>
              <a:t>confusion or ambivalence</a:t>
            </a:r>
            <a:endParaRPr lang="en-US" altLang="en-US" sz="2400" dirty="0"/>
          </a:p>
          <a:p>
            <a:r>
              <a:rPr lang="en-US" altLang="en-US" sz="2400" dirty="0" smtClean="0"/>
              <a:t>Difficulty concentrating/memory loss</a:t>
            </a:r>
          </a:p>
          <a:p>
            <a:pPr>
              <a:buNone/>
            </a:pPr>
            <a:endParaRPr lang="en-US" altLang="en-US" dirty="0"/>
          </a:p>
        </p:txBody>
      </p:sp>
      <p:sp>
        <p:nvSpPr>
          <p:cNvPr id="6" name="Content Placeholder 2"/>
          <p:cNvSpPr txBox="1">
            <a:spLocks/>
          </p:cNvSpPr>
          <p:nvPr/>
        </p:nvSpPr>
        <p:spPr>
          <a:xfrm>
            <a:off x="5735473" y="2648926"/>
            <a:ext cx="5329518" cy="4099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BB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BB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BB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7BB3"/>
                </a:solidFill>
                <a:effectLst/>
                <a:uLnTx/>
                <a:uFillTx/>
                <a:latin typeface="Arial" panose="020B0604020202020204" pitchFamily="34" charset="0"/>
                <a:ea typeface="+mn-ea"/>
                <a:cs typeface="Arial" panose="020B0604020202020204" pitchFamily="34" charset="0"/>
              </a:rPr>
              <a:t>Shame and embarrassment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Self-isolation </a:t>
            </a:r>
            <a:endParaRPr kumimoji="0" lang="en-US" altLang="en-US" sz="2400" b="0" i="0" u="none" strike="noStrike" kern="1200" cap="none" spc="0" normalizeH="0" baseline="0" noProof="0" dirty="0">
              <a:ln>
                <a:noFill/>
              </a:ln>
              <a:solidFill>
                <a:srgbClr val="007BB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Poor eating, grooming, and self-care </a:t>
            </a:r>
            <a:r>
              <a:rPr kumimoji="0" lang="en-US" altLang="en-US" sz="2400" b="0" i="0" u="none" strike="noStrike" kern="1200" cap="none" spc="0" normalizeH="0" baseline="0" noProof="0" dirty="0">
                <a:ln>
                  <a:noFill/>
                </a:ln>
                <a:solidFill>
                  <a:srgbClr val="007BB3"/>
                </a:solidFill>
                <a:effectLst/>
                <a:uLnTx/>
                <a:uFillTx/>
                <a:latin typeface="Arial" panose="020B0604020202020204" pitchFamily="34" charset="0"/>
                <a:ea typeface="+mn-ea"/>
                <a:cs typeface="Arial" panose="020B0604020202020204" pitchFamily="34" charset="0"/>
              </a:rPr>
              <a:t>habits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Self-medication (Drug and </a:t>
            </a:r>
            <a:r>
              <a:rPr kumimoji="0" lang="en-US" altLang="en-US" sz="2400" b="0" i="0" u="none" strike="noStrike" kern="1200" cap="none" spc="0" normalizeH="0" baseline="0" noProof="0" dirty="0">
                <a:ln>
                  <a:noFill/>
                </a:ln>
                <a:solidFill>
                  <a:srgbClr val="007BB3"/>
                </a:solidFill>
                <a:effectLst/>
                <a:uLnTx/>
                <a:uFillTx/>
                <a:latin typeface="Arial" panose="020B0604020202020204" pitchFamily="34" charset="0"/>
                <a:ea typeface="+mn-ea"/>
                <a:cs typeface="Arial" panose="020B0604020202020204" pitchFamily="34" charset="0"/>
              </a:rPr>
              <a:t>alcohol </a:t>
            </a:r>
            <a:r>
              <a:rPr kumimoji="0" lang="en-US" altLang="en-US" sz="24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use)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Multiple hospitalizations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Misdiagnoses</a:t>
            </a:r>
            <a:endParaRPr kumimoji="0" lang="en-US" altLang="en-US" sz="2400" b="0" i="0" u="none" strike="noStrike" kern="1200" cap="none" spc="0" normalizeH="0" baseline="0" noProof="0" dirty="0">
              <a:ln>
                <a:noFill/>
              </a:ln>
              <a:solidFill>
                <a:srgbClr val="007BB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rgbClr val="007BB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1564633" y="1083680"/>
            <a:ext cx="8723870"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“At first it made me feel degraded but now I just switch off. Pretend I am not there.”</a:t>
            </a:r>
            <a:endParaRPr kumimoji="0" lang="en-US" sz="1100" b="0" i="0" u="none" strike="noStrike" kern="1200" cap="none" spc="0" normalizeH="0" baseline="0" noProof="0" dirty="0">
              <a:ln>
                <a:noFill/>
              </a:ln>
              <a:solidFill>
                <a:srgbClr val="007BB3"/>
              </a:solidFill>
              <a:effectLst/>
              <a:uLnTx/>
              <a:uFillTx/>
              <a:latin typeface="Arial" panose="020B0604020202020204" pitchFamily="34" charset="0"/>
              <a:ea typeface="+mn-ea"/>
              <a:cs typeface="Arial" panose="020B0604020202020204" pitchFamily="34" charset="0"/>
            </a:endParaRPr>
          </a:p>
          <a:p>
            <a:pPr marL="1828800" marR="0" lvl="4"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srgbClr val="007BB3"/>
                </a:solidFill>
                <a:effectLst/>
                <a:uLnTx/>
                <a:uFillTx/>
                <a:latin typeface="Arial" panose="020B0604020202020204" pitchFamily="34" charset="0"/>
                <a:ea typeface="+mn-ea"/>
                <a:cs typeface="Arial" panose="020B0604020202020204" pitchFamily="34" charset="0"/>
              </a:rPr>
              <a:t>—Survivor*</a:t>
            </a:r>
          </a:p>
        </p:txBody>
      </p:sp>
      <p:sp>
        <p:nvSpPr>
          <p:cNvPr id="7" name="TextBox 6"/>
          <p:cNvSpPr txBox="1"/>
          <p:nvPr/>
        </p:nvSpPr>
        <p:spPr>
          <a:xfrm>
            <a:off x="-32274" y="6405144"/>
            <a:ext cx="10515600" cy="49244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1. *Coy, M.(2009). This body which is not mine: The notion of the habit body, prostitution and (dis)embodiment”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9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817145" y="268306"/>
            <a:ext cx="78867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b="1" kern="1200" cap="all" baseline="0">
                <a:solidFill>
                  <a:srgbClr val="007BB3"/>
                </a:solidFill>
                <a:latin typeface="Arial" panose="020B0604020202020204" pitchFamily="34" charset="0"/>
                <a:ea typeface="+mj-ea"/>
                <a:cs typeface="Arial" panose="020B0604020202020204" pitchFamily="34" charset="0"/>
              </a:defRPr>
            </a:lvl1pPr>
          </a:lstStyle>
          <a:p>
            <a:pPr algn="ctr">
              <a:defRPr/>
            </a:pPr>
            <a:r>
              <a:rPr lang="en-US" dirty="0" smtClean="0"/>
              <a:t/>
            </a:r>
            <a:br>
              <a:rPr lang="en-US" dirty="0" smtClean="0"/>
            </a:br>
            <a:r>
              <a:rPr lang="en-US" dirty="0" smtClean="0"/>
              <a:t>Overview of T Nonimmigrant Status </a:t>
            </a:r>
          </a:p>
        </p:txBody>
      </p:sp>
      <p:sp>
        <p:nvSpPr>
          <p:cNvPr id="5" name="Rectangle 3"/>
          <p:cNvSpPr txBox="1">
            <a:spLocks noChangeArrowheads="1"/>
          </p:cNvSpPr>
          <p:nvPr/>
        </p:nvSpPr>
        <p:spPr>
          <a:xfrm>
            <a:off x="2203112" y="1934154"/>
            <a:ext cx="6951645" cy="43160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BB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BB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BB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defRPr/>
            </a:pPr>
            <a:r>
              <a:rPr lang="en-US" dirty="0" smtClean="0"/>
              <a:t>Humanitarian remedy created in 2000 as part of Victims of Trafficking and Violence Protection Act (TVPA) </a:t>
            </a:r>
          </a:p>
          <a:p>
            <a:pPr>
              <a:buFont typeface="Arial"/>
              <a:buChar char="•"/>
              <a:defRPr/>
            </a:pPr>
            <a:r>
              <a:rPr lang="en-US" dirty="0" smtClean="0"/>
              <a:t>Provide 4 years of temporary immigration status to immigrant victims of “</a:t>
            </a:r>
            <a:r>
              <a:rPr lang="en-US" u="sng" dirty="0" smtClean="0"/>
              <a:t>severe forms</a:t>
            </a:r>
            <a:r>
              <a:rPr lang="en-US" dirty="0" smtClean="0"/>
              <a:t>” of human trafficking</a:t>
            </a:r>
          </a:p>
          <a:p>
            <a:pPr>
              <a:buFont typeface="Arial"/>
              <a:buChar char="•"/>
              <a:defRPr/>
            </a:pPr>
            <a:r>
              <a:rPr lang="en-US" dirty="0" smtClean="0"/>
              <a:t>Provides pathway to permanent residency</a:t>
            </a:r>
          </a:p>
          <a:p>
            <a:pPr>
              <a:buFont typeface="Arial"/>
              <a:buChar char="•"/>
              <a:defRPr/>
            </a:pPr>
            <a:r>
              <a:rPr lang="en-US" dirty="0" smtClean="0"/>
              <a:t>Encourages immigrant victims to report crimes and seek protection of law enforcement  </a:t>
            </a:r>
          </a:p>
          <a:p>
            <a:pPr>
              <a:buFont typeface="Arial"/>
              <a:buChar char="•"/>
              <a:defRPr/>
            </a:pPr>
            <a:r>
              <a:rPr lang="en-US" dirty="0" smtClean="0"/>
              <a:t>Adjudicated by a specially-trained officers at USCIS</a:t>
            </a:r>
          </a:p>
        </p:txBody>
      </p:sp>
    </p:spTree>
    <p:extLst>
      <p:ext uri="{BB962C8B-B14F-4D97-AF65-F5344CB8AC3E}">
        <p14:creationId xmlns:p14="http://schemas.microsoft.com/office/powerpoint/2010/main" val="2289644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09252" y="369346"/>
            <a:ext cx="8225565" cy="1448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007BB3"/>
                </a:solidFill>
                <a:latin typeface="Arial" panose="020B0604020202020204" pitchFamily="34" charset="0"/>
                <a:ea typeface="+mj-ea"/>
                <a:cs typeface="Arial" panose="020B0604020202020204" pitchFamily="34" charset="0"/>
              </a:defRPr>
            </a:lvl1pPr>
          </a:lstStyle>
          <a:p>
            <a:pPr algn="ctr"/>
            <a:r>
              <a:rPr lang="en-US" altLang="en-US" dirty="0" smtClean="0"/>
              <a:t>Eligibility for T Status</a:t>
            </a:r>
            <a:br>
              <a:rPr lang="en-US" altLang="en-US" dirty="0" smtClean="0"/>
            </a:br>
            <a:r>
              <a:rPr lang="en-US" altLang="en-US" dirty="0" smtClean="0"/>
              <a:t>INA 101(a)(15)(T)</a:t>
            </a:r>
          </a:p>
        </p:txBody>
      </p:sp>
      <p:sp>
        <p:nvSpPr>
          <p:cNvPr id="5" name="Content Placeholder 2"/>
          <p:cNvSpPr txBox="1">
            <a:spLocks/>
          </p:cNvSpPr>
          <p:nvPr/>
        </p:nvSpPr>
        <p:spPr>
          <a:xfrm>
            <a:off x="339781" y="2341581"/>
            <a:ext cx="12171363" cy="4059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BB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BB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BB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smtClean="0">
                <a:ea typeface="ＭＳ Ｐゴシック" charset="-128"/>
              </a:rPr>
              <a:t>1. 	Victim of “</a:t>
            </a:r>
            <a:r>
              <a:rPr lang="en-US" b="1" dirty="0" smtClean="0">
                <a:ea typeface="ＭＳ Ｐゴシック" charset="-128"/>
              </a:rPr>
              <a:t>severe form</a:t>
            </a:r>
            <a:r>
              <a:rPr lang="en-US" dirty="0" smtClean="0">
                <a:ea typeface="ＭＳ Ｐゴシック" charset="-128"/>
              </a:rPr>
              <a:t>” of trafficking (sex or labor);</a:t>
            </a:r>
          </a:p>
          <a:p>
            <a:pPr marL="0" indent="0">
              <a:buNone/>
              <a:defRPr/>
            </a:pPr>
            <a:r>
              <a:rPr lang="en-US" dirty="0" smtClean="0"/>
              <a:t>2. 	Present in the US “</a:t>
            </a:r>
            <a:r>
              <a:rPr lang="en-US" b="1" dirty="0" smtClean="0"/>
              <a:t>on account of</a:t>
            </a:r>
            <a:r>
              <a:rPr lang="en-US" dirty="0" smtClean="0"/>
              <a:t>” trafficking; </a:t>
            </a:r>
            <a:endParaRPr lang="en-US" dirty="0" smtClean="0">
              <a:ea typeface="ＭＳ Ｐゴシック" charset="-128"/>
            </a:endParaRPr>
          </a:p>
          <a:p>
            <a:pPr marL="0" indent="0">
              <a:buNone/>
              <a:defRPr/>
            </a:pPr>
            <a:r>
              <a:rPr lang="en-US" dirty="0" smtClean="0">
                <a:ea typeface="ＭＳ Ｐゴシック" charset="-128"/>
              </a:rPr>
              <a:t>3. 	Either (a) complies with reasonable requests for assistance by </a:t>
            </a:r>
            <a:r>
              <a:rPr lang="en-US" b="1" dirty="0" smtClean="0">
                <a:ea typeface="ＭＳ Ｐゴシック" charset="-128"/>
              </a:rPr>
              <a:t>law 	enforcement </a:t>
            </a:r>
            <a:r>
              <a:rPr lang="en-US" dirty="0" smtClean="0">
                <a:ea typeface="ＭＳ Ｐゴシック" charset="-128"/>
              </a:rPr>
              <a:t>officials or (b) is unable to cooperate due to 	physical/psychological trauma or (c) is under 18; and,</a:t>
            </a:r>
          </a:p>
          <a:p>
            <a:pPr marL="0" indent="0">
              <a:buNone/>
              <a:defRPr/>
            </a:pPr>
            <a:r>
              <a:rPr lang="en-US" dirty="0" smtClean="0">
                <a:ea typeface="ＭＳ Ｐゴシック" charset="-128"/>
              </a:rPr>
              <a:t>4. 	Would suffer “</a:t>
            </a:r>
            <a:r>
              <a:rPr lang="en-US" b="1" dirty="0" smtClean="0">
                <a:ea typeface="ＭＳ Ｐゴシック" charset="-128"/>
              </a:rPr>
              <a:t>extreme hardship</a:t>
            </a:r>
            <a:r>
              <a:rPr lang="en-US" dirty="0" smtClean="0">
                <a:ea typeface="ＭＳ Ｐゴシック" charset="-128"/>
              </a:rPr>
              <a:t>” if deported.</a:t>
            </a:r>
            <a:endParaRPr lang="en-US" dirty="0">
              <a:ea typeface="ＭＳ Ｐゴシック" charset="-128"/>
              <a:cs typeface="Times New Roman" charset="0"/>
            </a:endParaRPr>
          </a:p>
        </p:txBody>
      </p:sp>
    </p:spTree>
    <p:extLst>
      <p:ext uri="{BB962C8B-B14F-4D97-AF65-F5344CB8AC3E}">
        <p14:creationId xmlns:p14="http://schemas.microsoft.com/office/powerpoint/2010/main" val="2472929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57168" y="218739"/>
            <a:ext cx="10125635" cy="11430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600" b="1" kern="1200" cap="all" baseline="0">
                <a:solidFill>
                  <a:srgbClr val="007BB3"/>
                </a:solidFill>
                <a:latin typeface="Arial" panose="020B0604020202020204" pitchFamily="34" charset="0"/>
                <a:ea typeface="+mj-ea"/>
                <a:cs typeface="Arial" panose="020B0604020202020204" pitchFamily="34" charset="0"/>
              </a:defRPr>
            </a:lvl1pPr>
          </a:lstStyle>
          <a:p>
            <a:pPr>
              <a:defRPr/>
            </a:pPr>
            <a:r>
              <a:rPr lang="en-US" dirty="0" smtClean="0"/>
              <a:t/>
            </a:r>
            <a:br>
              <a:rPr lang="en-US" dirty="0" smtClean="0"/>
            </a:br>
            <a:r>
              <a:rPr lang="en-US" dirty="0" smtClean="0"/>
              <a:t>Present “On Account of” Trafficking </a:t>
            </a:r>
            <a:r>
              <a:rPr lang="en-US" dirty="0" smtClean="0">
                <a:ea typeface="ＭＳ Ｐゴシック" charset="-128"/>
              </a:rPr>
              <a:t/>
            </a:r>
            <a:br>
              <a:rPr lang="en-US" dirty="0" smtClean="0">
                <a:ea typeface="ＭＳ Ｐゴシック" charset="-128"/>
              </a:rPr>
            </a:br>
            <a:endParaRPr lang="en-US" dirty="0"/>
          </a:p>
        </p:txBody>
      </p:sp>
      <p:sp>
        <p:nvSpPr>
          <p:cNvPr id="5" name="Content Placeholder 2"/>
          <p:cNvSpPr txBox="1">
            <a:spLocks/>
          </p:cNvSpPr>
          <p:nvPr/>
        </p:nvSpPr>
        <p:spPr>
          <a:xfrm>
            <a:off x="295163" y="1523104"/>
            <a:ext cx="11559764" cy="43828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BB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BB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BB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defRPr/>
            </a:pPr>
            <a:r>
              <a:rPr lang="en-US" altLang="en-US" smtClean="0"/>
              <a:t>Victims must explain how their presence in the United States at the time of application is connected to the trafficking.</a:t>
            </a:r>
          </a:p>
          <a:p>
            <a:pPr>
              <a:buFont typeface="Arial"/>
              <a:buChar char="•"/>
              <a:defRPr/>
            </a:pPr>
            <a:r>
              <a:rPr lang="en-US" smtClean="0"/>
              <a:t>Is present because:</a:t>
            </a:r>
          </a:p>
          <a:p>
            <a:pPr lvl="1">
              <a:buFont typeface="Arial"/>
              <a:buChar char="•"/>
              <a:defRPr/>
            </a:pPr>
            <a:r>
              <a:rPr lang="en-US" sz="2800" smtClean="0"/>
              <a:t>he or she is actively being trafficked;</a:t>
            </a:r>
          </a:p>
          <a:p>
            <a:pPr lvl="1">
              <a:buFont typeface="Arial"/>
              <a:buChar char="•"/>
              <a:defRPr/>
            </a:pPr>
            <a:r>
              <a:rPr lang="en-US" sz="2800" smtClean="0"/>
              <a:t>was recently liberated from a severe form of trafficking in persons; or </a:t>
            </a:r>
          </a:p>
          <a:p>
            <a:pPr lvl="1">
              <a:buFont typeface="Arial"/>
              <a:buChar char="•"/>
              <a:defRPr/>
            </a:pPr>
            <a:r>
              <a:rPr lang="en-US" sz="2800" smtClean="0"/>
              <a:t>was subject to trafficking in the past and remains in the US for reasons directly related to the original trafficking in persons.</a:t>
            </a:r>
            <a:endParaRPr lang="en-US" altLang="en-US" sz="2800" smtClean="0"/>
          </a:p>
          <a:p>
            <a:pPr>
              <a:buFont typeface="Arial"/>
              <a:buChar char="•"/>
              <a:defRPr/>
            </a:pPr>
            <a:r>
              <a:rPr lang="en-US" altLang="en-US" smtClean="0"/>
              <a:t>USCIS will take into account the individual petitioner’s circumstances, including “trauma, injury, lack of resources or travel documents that have been seized by the traffickers.” 8 CFR § 214.11(g)(2).</a:t>
            </a:r>
          </a:p>
          <a:p>
            <a:pPr>
              <a:buFont typeface="Arial"/>
              <a:buChar char="•"/>
              <a:defRPr/>
            </a:pPr>
            <a:endParaRPr lang="en-US" altLang="en-US" dirty="0" smtClean="0"/>
          </a:p>
        </p:txBody>
      </p:sp>
    </p:spTree>
    <p:extLst>
      <p:ext uri="{BB962C8B-B14F-4D97-AF65-F5344CB8AC3E}">
        <p14:creationId xmlns:p14="http://schemas.microsoft.com/office/powerpoint/2010/main" val="3335643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0160" y="251908"/>
            <a:ext cx="9068696" cy="1114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007BB3"/>
                </a:solidFill>
                <a:latin typeface="Arial" panose="020B0604020202020204" pitchFamily="34" charset="0"/>
                <a:ea typeface="+mj-ea"/>
                <a:cs typeface="Arial" panose="020B0604020202020204" pitchFamily="34" charset="0"/>
              </a:defRPr>
            </a:lvl1pPr>
          </a:lstStyle>
          <a:p>
            <a:pPr algn="ctr"/>
            <a:r>
              <a:rPr lang="en-US" altLang="en-US" dirty="0" smtClean="0"/>
              <a:t>Cooperation with Law Enforcement</a:t>
            </a:r>
          </a:p>
        </p:txBody>
      </p:sp>
      <p:sp>
        <p:nvSpPr>
          <p:cNvPr id="5" name="Content Placeholder 2"/>
          <p:cNvSpPr txBox="1">
            <a:spLocks/>
          </p:cNvSpPr>
          <p:nvPr/>
        </p:nvSpPr>
        <p:spPr>
          <a:xfrm>
            <a:off x="1994871" y="1759772"/>
            <a:ext cx="7886700" cy="38941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BB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BB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BB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altLang="en-US" dirty="0" smtClean="0"/>
              <a:t>Generally must either report the trafficking to law enforcement or have responded to inquiries from law enforcement. 8 CFR § 214.11(f)(4). </a:t>
            </a:r>
          </a:p>
          <a:p>
            <a:pPr lvl="1">
              <a:buFont typeface="Arial"/>
              <a:buChar char="•"/>
              <a:defRPr/>
            </a:pPr>
            <a:r>
              <a:rPr lang="en-US" altLang="en-US" sz="2800" dirty="0" smtClean="0"/>
              <a:t>Must comply with all “reasonable” requests for assistance; </a:t>
            </a:r>
          </a:p>
          <a:p>
            <a:pPr lvl="1">
              <a:buFont typeface="Arial"/>
              <a:buChar char="•"/>
              <a:defRPr/>
            </a:pPr>
            <a:r>
              <a:rPr lang="en-US" altLang="en-US" sz="2800" dirty="0" smtClean="0"/>
              <a:t>I-914 </a:t>
            </a:r>
            <a:r>
              <a:rPr lang="en-US" altLang="en-US" sz="2800" dirty="0" err="1" smtClean="0"/>
              <a:t>Supp</a:t>
            </a:r>
            <a:r>
              <a:rPr lang="en-US" altLang="en-US" sz="2800" dirty="0" smtClean="0"/>
              <a:t> B is primary evidence of cooperation;</a:t>
            </a:r>
          </a:p>
          <a:p>
            <a:pPr lvl="1">
              <a:buFont typeface="Arial"/>
              <a:buChar char="•"/>
              <a:defRPr/>
            </a:pPr>
            <a:r>
              <a:rPr lang="en-US" altLang="en-US" sz="2800" dirty="0" smtClean="0"/>
              <a:t>Where no I-914 </a:t>
            </a:r>
            <a:r>
              <a:rPr lang="en-US" altLang="en-US" sz="2800" dirty="0" err="1" smtClean="0"/>
              <a:t>Supp</a:t>
            </a:r>
            <a:r>
              <a:rPr lang="en-US" altLang="en-US" sz="2800" dirty="0" smtClean="0"/>
              <a:t> B is available, must present credible secondary evidence of cooperation. </a:t>
            </a:r>
          </a:p>
        </p:txBody>
      </p:sp>
    </p:spTree>
    <p:extLst>
      <p:ext uri="{BB962C8B-B14F-4D97-AF65-F5344CB8AC3E}">
        <p14:creationId xmlns:p14="http://schemas.microsoft.com/office/powerpoint/2010/main" val="4187938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6431" y="290457"/>
            <a:ext cx="104394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007BB3"/>
                </a:solidFill>
                <a:latin typeface="Arial" panose="020B0604020202020204" pitchFamily="34" charset="0"/>
                <a:ea typeface="+mj-ea"/>
                <a:cs typeface="Arial" panose="020B0604020202020204" pitchFamily="34" charset="0"/>
              </a:defRPr>
            </a:lvl1pPr>
          </a:lstStyle>
          <a:p>
            <a:pPr algn="ctr"/>
            <a:r>
              <a:rPr lang="en-US" altLang="en-US" dirty="0" smtClean="0">
                <a:ea typeface="ＭＳ Ｐゴシック" panose="020B0600070205080204" pitchFamily="34" charset="-128"/>
              </a:rPr>
              <a:t>Would Suffer Extreme Hardship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If Deported</a:t>
            </a:r>
            <a:endParaRPr lang="en-US" altLang="en-US" dirty="0" smtClean="0"/>
          </a:p>
        </p:txBody>
      </p:sp>
      <p:sp>
        <p:nvSpPr>
          <p:cNvPr id="5" name="Content Placeholder 2"/>
          <p:cNvSpPr txBox="1">
            <a:spLocks/>
          </p:cNvSpPr>
          <p:nvPr/>
        </p:nvSpPr>
        <p:spPr>
          <a:xfrm>
            <a:off x="2407024" y="1899621"/>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BB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BB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BB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600" dirty="0" smtClean="0"/>
              <a:t>Need not be related to the trafficking </a:t>
            </a:r>
          </a:p>
          <a:p>
            <a:r>
              <a:rPr lang="en-US" altLang="en-US" sz="2600" dirty="0" smtClean="0"/>
              <a:t>Can include :</a:t>
            </a:r>
          </a:p>
          <a:p>
            <a:pPr lvl="1"/>
            <a:r>
              <a:rPr lang="en-US" altLang="en-US" sz="2600" dirty="0" smtClean="0"/>
              <a:t>Age or personal circumstances;</a:t>
            </a:r>
          </a:p>
          <a:p>
            <a:pPr lvl="1"/>
            <a:r>
              <a:rPr lang="en-US" altLang="en-US" sz="2600" dirty="0" smtClean="0"/>
              <a:t>Need for medical or psych health care;</a:t>
            </a:r>
          </a:p>
          <a:p>
            <a:pPr lvl="1"/>
            <a:r>
              <a:rPr lang="en-US" altLang="en-US" sz="2600" dirty="0" smtClean="0"/>
              <a:t>Impact of loss of criminal justice system;</a:t>
            </a:r>
          </a:p>
          <a:p>
            <a:pPr lvl="1"/>
            <a:r>
              <a:rPr lang="en-US" altLang="en-US" sz="2600" dirty="0" smtClean="0"/>
              <a:t>Unwillingness of foreign authorities to protect victim; </a:t>
            </a:r>
          </a:p>
          <a:p>
            <a:pPr lvl="1"/>
            <a:r>
              <a:rPr lang="en-US" altLang="en-US" sz="2600" dirty="0" smtClean="0"/>
              <a:t>Likelihood of retaliation by trafficker; </a:t>
            </a:r>
          </a:p>
        </p:txBody>
      </p:sp>
    </p:spTree>
    <p:extLst>
      <p:ext uri="{BB962C8B-B14F-4D97-AF65-F5344CB8AC3E}">
        <p14:creationId xmlns:p14="http://schemas.microsoft.com/office/powerpoint/2010/main" val="4116148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006551" y="27582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007BB3"/>
                </a:solidFill>
                <a:latin typeface="Arial" panose="020B0604020202020204" pitchFamily="34" charset="0"/>
                <a:ea typeface="+mj-ea"/>
                <a:cs typeface="Arial" panose="020B0604020202020204" pitchFamily="34" charset="0"/>
              </a:defRPr>
            </a:lvl1pPr>
          </a:lstStyle>
          <a:p>
            <a:r>
              <a:rPr lang="en-US" altLang="en-US" dirty="0" smtClean="0"/>
              <a:t>Inadmissibility</a:t>
            </a:r>
          </a:p>
        </p:txBody>
      </p:sp>
      <p:sp>
        <p:nvSpPr>
          <p:cNvPr id="5" name="Rectangle 3"/>
          <p:cNvSpPr txBox="1">
            <a:spLocks noChangeArrowheads="1"/>
          </p:cNvSpPr>
          <p:nvPr/>
        </p:nvSpPr>
        <p:spPr>
          <a:xfrm>
            <a:off x="146919" y="1780782"/>
            <a:ext cx="6799262" cy="3444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BB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BB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BB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BB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smtClean="0"/>
              <a:t>INA §212(a) lists grounds of inadmissibility</a:t>
            </a:r>
          </a:p>
          <a:p>
            <a:r>
              <a:rPr lang="en-US" altLang="en-US" dirty="0" smtClean="0"/>
              <a:t>Waivers of grounds of inadmissibility can be filed per INA §212(d)(13) for T petitioners</a:t>
            </a:r>
          </a:p>
          <a:p>
            <a:r>
              <a:rPr lang="en-US" altLang="en-US" dirty="0" smtClean="0"/>
              <a:t>Public charge grounds do not apply </a:t>
            </a:r>
          </a:p>
          <a:p>
            <a:r>
              <a:rPr lang="en-US" altLang="en-US" dirty="0" smtClean="0"/>
              <a:t>Waiver requested by filing Form I-192</a:t>
            </a:r>
          </a:p>
        </p:txBody>
      </p:sp>
      <p:sp>
        <p:nvSpPr>
          <p:cNvPr id="6" name="Rectangle 3"/>
          <p:cNvSpPr>
            <a:spLocks noGrp="1" noChangeArrowheads="1"/>
          </p:cNvSpPr>
          <p:nvPr>
            <p:ph idx="1"/>
          </p:nvPr>
        </p:nvSpPr>
        <p:spPr>
          <a:xfrm>
            <a:off x="6946181" y="2392558"/>
            <a:ext cx="10515600" cy="4351338"/>
          </a:xfrm>
        </p:spPr>
        <p:txBody>
          <a:bodyPr rtlCol="0">
            <a:normAutofit/>
          </a:bodyPr>
          <a:lstStyle/>
          <a:p>
            <a:pPr marL="0" indent="0" eaLnBrk="1" fontAlgn="auto" hangingPunct="1">
              <a:buFont typeface="Arial"/>
              <a:buNone/>
              <a:defRPr/>
            </a:pPr>
            <a:r>
              <a:rPr lang="en-US" altLang="en-US" sz="2800" dirty="0" smtClean="0"/>
              <a:t>Common Grounds: </a:t>
            </a:r>
          </a:p>
          <a:p>
            <a:pPr eaLnBrk="1" fontAlgn="auto" hangingPunct="1">
              <a:buFont typeface="Arial"/>
              <a:buChar char="•"/>
              <a:defRPr/>
            </a:pPr>
            <a:r>
              <a:rPr lang="en-US" altLang="en-US" sz="2800" dirty="0" smtClean="0"/>
              <a:t>Entry without inspection</a:t>
            </a:r>
          </a:p>
          <a:p>
            <a:pPr eaLnBrk="1" fontAlgn="auto" hangingPunct="1">
              <a:buFont typeface="Arial"/>
              <a:buChar char="•"/>
              <a:defRPr/>
            </a:pPr>
            <a:r>
              <a:rPr lang="en-US" altLang="en-US" sz="2800" dirty="0" smtClean="0"/>
              <a:t>Lack of valid passport</a:t>
            </a:r>
          </a:p>
          <a:p>
            <a:pPr eaLnBrk="1" fontAlgn="auto" hangingPunct="1">
              <a:buFont typeface="Arial"/>
              <a:buChar char="•"/>
              <a:defRPr/>
            </a:pPr>
            <a:r>
              <a:rPr lang="en-US" altLang="en-US" sz="2800" dirty="0" smtClean="0"/>
              <a:t>Involvement in prostitution</a:t>
            </a:r>
          </a:p>
        </p:txBody>
      </p:sp>
    </p:spTree>
    <p:extLst>
      <p:ext uri="{BB962C8B-B14F-4D97-AF65-F5344CB8AC3E}">
        <p14:creationId xmlns:p14="http://schemas.microsoft.com/office/powerpoint/2010/main" val="3096862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OUR WORK </a:t>
            </a:r>
            <a:endParaRPr lang="en-US" sz="3900" dirty="0"/>
          </a:p>
        </p:txBody>
      </p:sp>
      <p:sp>
        <p:nvSpPr>
          <p:cNvPr id="3" name="Content Placeholder 2"/>
          <p:cNvSpPr>
            <a:spLocks noGrp="1"/>
          </p:cNvSpPr>
          <p:nvPr>
            <p:ph idx="1"/>
          </p:nvPr>
        </p:nvSpPr>
        <p:spPr>
          <a:xfrm>
            <a:off x="838200" y="1821718"/>
            <a:ext cx="10515600" cy="3520999"/>
          </a:xfrm>
        </p:spPr>
        <p:txBody>
          <a:bodyPr>
            <a:normAutofit/>
          </a:bodyPr>
          <a:lstStyle/>
          <a:p>
            <a:pPr marL="0" indent="0">
              <a:buNone/>
            </a:pPr>
            <a:endParaRPr lang="en-US" sz="2400" b="1" dirty="0" smtClean="0"/>
          </a:p>
          <a:p>
            <a:pPr marL="0" indent="0">
              <a:buNone/>
            </a:pPr>
            <a:r>
              <a:rPr lang="en-US" sz="2400" b="1" dirty="0"/>
              <a:t>Sanctuary for Families </a:t>
            </a:r>
            <a:r>
              <a:rPr lang="en-US" sz="2400" dirty="0" smtClean="0"/>
              <a:t>serves victims of </a:t>
            </a:r>
            <a:r>
              <a:rPr lang="en-US" sz="2400" dirty="0"/>
              <a:t>domestic </a:t>
            </a:r>
            <a:r>
              <a:rPr lang="en-US" sz="2400" dirty="0" smtClean="0"/>
              <a:t>violence, sex trafficking, and </a:t>
            </a:r>
            <a:r>
              <a:rPr lang="en-US" sz="2400" dirty="0"/>
              <a:t>related forms of gender violence. Through comprehensive services for our clients and their children, and through outreach, education and advocacy, we strive to create a world in which freedom from gender violence is a basic human right</a:t>
            </a:r>
            <a:r>
              <a:rPr lang="en-US" sz="2400" dirty="0" smtClean="0"/>
              <a:t>.</a:t>
            </a:r>
          </a:p>
          <a:p>
            <a:pPr marL="0" indent="0">
              <a:buNone/>
            </a:pPr>
            <a:endParaRPr lang="en-US" sz="2400" dirty="0"/>
          </a:p>
          <a:p>
            <a:pPr marL="0" indent="0">
              <a:buNone/>
            </a:pPr>
            <a:endParaRPr lang="en-US" sz="2400" dirty="0" smtClean="0"/>
          </a:p>
          <a:p>
            <a:pPr marL="0" indent="0">
              <a:buNone/>
            </a:pPr>
            <a:endParaRPr lang="en-US" sz="2400" b="1" dirty="0" smtClean="0"/>
          </a:p>
          <a:p>
            <a:pPr marL="0" indent="0">
              <a:buNone/>
            </a:pPr>
            <a:endParaRPr lang="en-US" sz="2400" dirty="0"/>
          </a:p>
        </p:txBody>
      </p:sp>
      <p:cxnSp>
        <p:nvCxnSpPr>
          <p:cNvPr id="4" name="Straight Connector 3"/>
          <p:cNvCxnSpPr/>
          <p:nvPr/>
        </p:nvCxnSpPr>
        <p:spPr>
          <a:xfrm>
            <a:off x="3594013" y="4945697"/>
            <a:ext cx="4417017" cy="15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234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Trauma informed representation</a:t>
            </a:r>
            <a:endParaRPr lang="en-US" dirty="0"/>
          </a:p>
        </p:txBody>
      </p:sp>
    </p:spTree>
    <p:extLst>
      <p:ext uri="{BB962C8B-B14F-4D97-AF65-F5344CB8AC3E}">
        <p14:creationId xmlns:p14="http://schemas.microsoft.com/office/powerpoint/2010/main" val="576387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b="1" dirty="0" smtClean="0">
                <a:solidFill>
                  <a:schemeClr val="accent1">
                    <a:lumMod val="75000"/>
                  </a:schemeClr>
                </a:solidFill>
                <a:latin typeface="Arial" panose="020B0604020202020204" pitchFamily="34" charset="0"/>
                <a:cs typeface="Arial" panose="020B0604020202020204" pitchFamily="34" charset="0"/>
              </a:rPr>
              <a:t>TRAUMA-INFORMED LAWYERING</a:t>
            </a:r>
            <a:endParaRPr lang="en-US" sz="39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938882"/>
            <a:ext cx="10515600" cy="3847963"/>
          </a:xfrm>
        </p:spPr>
        <p:txBody>
          <a:bodyPr>
            <a:normAutofit lnSpcReduction="10000"/>
          </a:bodyPr>
          <a:lstStyle/>
          <a:p>
            <a:r>
              <a:rPr lang="en-US" dirty="0" smtClean="0">
                <a:solidFill>
                  <a:schemeClr val="accent1">
                    <a:lumMod val="75000"/>
                  </a:schemeClr>
                </a:solidFill>
                <a:latin typeface="Arial" panose="020B0604020202020204" pitchFamily="34" charset="0"/>
                <a:cs typeface="Arial" panose="020B0604020202020204" pitchFamily="34" charset="0"/>
              </a:rPr>
              <a:t>What is trauma-informed lawyering?</a:t>
            </a:r>
          </a:p>
          <a:p>
            <a:pPr marL="0" indent="0">
              <a:buNone/>
            </a:pPr>
            <a:endParaRPr lang="en-US" dirty="0" smtClean="0">
              <a:solidFill>
                <a:schemeClr val="accent1">
                  <a:lumMod val="75000"/>
                </a:schemeClr>
              </a:solidFill>
              <a:latin typeface="Arial" panose="020B0604020202020204" pitchFamily="34" charset="0"/>
              <a:cs typeface="Arial" panose="020B0604020202020204" pitchFamily="34" charset="0"/>
            </a:endParaRPr>
          </a:p>
          <a:p>
            <a:pPr lvl="1"/>
            <a:r>
              <a:rPr lang="en-US" sz="2100" dirty="0" smtClean="0"/>
              <a:t>Individualized practice approach</a:t>
            </a:r>
            <a:endParaRPr lang="en-US" sz="2100" dirty="0" smtClean="0">
              <a:solidFill>
                <a:schemeClr val="accent1">
                  <a:lumMod val="75000"/>
                </a:schemeClr>
              </a:solidFill>
            </a:endParaRPr>
          </a:p>
          <a:p>
            <a:pPr marL="457200" lvl="1" indent="0">
              <a:buNone/>
            </a:pPr>
            <a:endParaRPr lang="en-US" sz="2100" dirty="0" smtClean="0">
              <a:solidFill>
                <a:schemeClr val="accent1">
                  <a:lumMod val="75000"/>
                </a:schemeClr>
              </a:solidFill>
            </a:endParaRPr>
          </a:p>
          <a:p>
            <a:pPr lvl="1"/>
            <a:r>
              <a:rPr lang="en-US" sz="2100" dirty="0" smtClean="0"/>
              <a:t>Informed by client’s trauma</a:t>
            </a:r>
            <a:endParaRPr lang="en-US" sz="2100" dirty="0" smtClean="0">
              <a:solidFill>
                <a:schemeClr val="accent1">
                  <a:lumMod val="75000"/>
                </a:schemeClr>
              </a:solidFill>
            </a:endParaRPr>
          </a:p>
          <a:p>
            <a:pPr marL="457200" lvl="1" indent="0">
              <a:buNone/>
            </a:pPr>
            <a:endParaRPr lang="en-US" sz="2100" dirty="0" smtClean="0">
              <a:solidFill>
                <a:schemeClr val="accent1">
                  <a:lumMod val="75000"/>
                </a:schemeClr>
              </a:solidFill>
            </a:endParaRPr>
          </a:p>
          <a:p>
            <a:pPr lvl="1"/>
            <a:r>
              <a:rPr lang="en-US" sz="2100" dirty="0">
                <a:solidFill>
                  <a:schemeClr val="accent1">
                    <a:lumMod val="75000"/>
                  </a:schemeClr>
                </a:solidFill>
              </a:rPr>
              <a:t>Flexible</a:t>
            </a:r>
          </a:p>
          <a:p>
            <a:pPr lvl="1"/>
            <a:endParaRPr lang="en-US" sz="2100" dirty="0" smtClean="0">
              <a:solidFill>
                <a:schemeClr val="accent1">
                  <a:lumMod val="75000"/>
                </a:schemeClr>
              </a:solidFill>
            </a:endParaRPr>
          </a:p>
          <a:p>
            <a:pPr lvl="1"/>
            <a:r>
              <a:rPr lang="en-US" sz="2100" dirty="0" smtClean="0">
                <a:solidFill>
                  <a:schemeClr val="accent1">
                    <a:lumMod val="75000"/>
                  </a:schemeClr>
                </a:solidFill>
              </a:rPr>
              <a:t>Supportive</a:t>
            </a:r>
          </a:p>
          <a:p>
            <a:pPr marL="457200" lvl="1" indent="0">
              <a:buNone/>
            </a:pPr>
            <a:endParaRPr lang="en-US" sz="2100" dirty="0" smtClean="0">
              <a:solidFill>
                <a:schemeClr val="accent1">
                  <a:lumMod val="75000"/>
                </a:schemeClr>
              </a:solidFill>
            </a:endParaRPr>
          </a:p>
          <a:p>
            <a:pPr lvl="1"/>
            <a:r>
              <a:rPr lang="en-US" sz="2100" dirty="0" smtClean="0">
                <a:solidFill>
                  <a:schemeClr val="accent1">
                    <a:lumMod val="75000"/>
                  </a:schemeClr>
                </a:solidFill>
              </a:rPr>
              <a:t>Strives to avoid re-traumatization</a:t>
            </a:r>
            <a:endParaRPr lang="en-US" sz="2100" dirty="0">
              <a:solidFill>
                <a:schemeClr val="accent1">
                  <a:lumMod val="75000"/>
                </a:schemeClr>
              </a:solidFill>
            </a:endParaRPr>
          </a:p>
        </p:txBody>
      </p:sp>
    </p:spTree>
    <p:extLst>
      <p:ext uri="{BB962C8B-B14F-4D97-AF65-F5344CB8AC3E}">
        <p14:creationId xmlns:p14="http://schemas.microsoft.com/office/powerpoint/2010/main" val="2808943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6631"/>
            <a:ext cx="10515600" cy="4640332"/>
          </a:xfrm>
        </p:spPr>
        <p:txBody>
          <a:bodyPr>
            <a:normAutofit lnSpcReduction="10000"/>
          </a:bodyPr>
          <a:lstStyle/>
          <a:p>
            <a:pPr marL="0" indent="0">
              <a:buNone/>
            </a:pPr>
            <a:r>
              <a:rPr lang="en-US" dirty="0" smtClean="0"/>
              <a:t> </a:t>
            </a:r>
          </a:p>
          <a:p>
            <a:pPr marL="0" indent="0">
              <a:buNone/>
            </a:pPr>
            <a:r>
              <a:rPr lang="en-US" sz="2700" dirty="0" smtClean="0"/>
              <a:t>Why Is Trauma Informed Lawyering Important?</a:t>
            </a:r>
          </a:p>
          <a:p>
            <a:endParaRPr lang="en-US" sz="2400" dirty="0"/>
          </a:p>
          <a:p>
            <a:pPr lvl="1"/>
            <a:r>
              <a:rPr lang="en-US" dirty="0"/>
              <a:t>Rule 1.1 of the NY Rules of Prof. Conduct requires that attorneys “provide competent representation”, which includes “the legal knowledge, skill, thoroughness and preparation reasonably necessary for representation</a:t>
            </a:r>
            <a:r>
              <a:rPr lang="en-US" dirty="0" smtClean="0"/>
              <a:t>”.</a:t>
            </a:r>
          </a:p>
          <a:p>
            <a:pPr marL="457200" lvl="1" indent="0">
              <a:buNone/>
            </a:pPr>
            <a:endParaRPr lang="en-US" dirty="0"/>
          </a:p>
          <a:p>
            <a:pPr lvl="1"/>
            <a:r>
              <a:rPr lang="en-US" dirty="0"/>
              <a:t>Developing </a:t>
            </a:r>
            <a:r>
              <a:rPr lang="en-US" dirty="0" smtClean="0"/>
              <a:t>TIL </a:t>
            </a:r>
            <a:r>
              <a:rPr lang="en-US" dirty="0"/>
              <a:t>skills is critical to ensuring competent </a:t>
            </a:r>
            <a:r>
              <a:rPr lang="en-US" dirty="0" smtClean="0"/>
              <a:t>and successful representation </a:t>
            </a:r>
            <a:r>
              <a:rPr lang="en-US" dirty="0"/>
              <a:t>of trauma </a:t>
            </a:r>
            <a:r>
              <a:rPr lang="en-US" dirty="0" smtClean="0"/>
              <a:t>victims.</a:t>
            </a:r>
          </a:p>
          <a:p>
            <a:pPr lvl="1"/>
            <a:endParaRPr lang="en-US" dirty="0"/>
          </a:p>
          <a:p>
            <a:pPr lvl="1"/>
            <a:r>
              <a:rPr lang="en-US" dirty="0" smtClean="0"/>
              <a:t>Provide dignified, respectful and compassionate representation.</a:t>
            </a:r>
          </a:p>
          <a:p>
            <a:pPr marL="457200" lvl="1" indent="0">
              <a:buNone/>
            </a:pPr>
            <a:endParaRPr lang="en-US" sz="2000" u="sng" dirty="0"/>
          </a:p>
        </p:txBody>
      </p:sp>
      <p:sp>
        <p:nvSpPr>
          <p:cNvPr id="5" name="Title 1"/>
          <p:cNvSpPr>
            <a:spLocks noGrp="1"/>
          </p:cNvSpPr>
          <p:nvPr>
            <p:ph type="title"/>
          </p:nvPr>
        </p:nvSpPr>
        <p:spPr/>
        <p:txBody>
          <a:bodyPr>
            <a:normAutofit/>
          </a:bodyPr>
          <a:lstStyle/>
          <a:p>
            <a:r>
              <a:rPr lang="en-US" sz="3900" dirty="0" smtClean="0"/>
              <a:t>Trauma-informed lawyering</a:t>
            </a:r>
            <a:endParaRPr lang="en-US" sz="3900" dirty="0"/>
          </a:p>
        </p:txBody>
      </p:sp>
    </p:spTree>
    <p:extLst>
      <p:ext uri="{BB962C8B-B14F-4D97-AF65-F5344CB8AC3E}">
        <p14:creationId xmlns:p14="http://schemas.microsoft.com/office/powerpoint/2010/main" val="3896713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386526" y="2214390"/>
            <a:ext cx="4254129" cy="2374693"/>
          </a:xfrm>
          <a:prstGeom prst="rect">
            <a:avLst/>
          </a:prstGeom>
        </p:spPr>
      </p:pic>
      <p:sp>
        <p:nvSpPr>
          <p:cNvPr id="2" name="Title 1"/>
          <p:cNvSpPr>
            <a:spLocks noGrp="1"/>
          </p:cNvSpPr>
          <p:nvPr>
            <p:ph type="title"/>
          </p:nvPr>
        </p:nvSpPr>
        <p:spPr/>
        <p:txBody>
          <a:bodyPr>
            <a:normAutofit/>
          </a:bodyPr>
          <a:lstStyle/>
          <a:p>
            <a:r>
              <a:rPr lang="en-US" sz="3900" b="1" dirty="0" smtClean="0">
                <a:solidFill>
                  <a:schemeClr val="accent1">
                    <a:lumMod val="75000"/>
                  </a:schemeClr>
                </a:solidFill>
                <a:latin typeface="Arial" panose="020B0604020202020204" pitchFamily="34" charset="0"/>
                <a:cs typeface="Arial" panose="020B0604020202020204" pitchFamily="34" charset="0"/>
              </a:rPr>
              <a:t>UNDERSTANDING TRAUMA</a:t>
            </a:r>
            <a:endParaRPr lang="en-US" sz="39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4467" y="1535940"/>
            <a:ext cx="7202228" cy="5098943"/>
          </a:xfrm>
        </p:spPr>
        <p:txBody>
          <a:bodyPr>
            <a:normAutofit/>
          </a:bodyPr>
          <a:lstStyle/>
          <a:p>
            <a:pPr lvl="1">
              <a:lnSpc>
                <a:spcPct val="100000"/>
              </a:lnSpc>
              <a:spcBef>
                <a:spcPts val="0"/>
              </a:spcBef>
            </a:pPr>
            <a:r>
              <a:rPr lang="en-US" b="1" dirty="0" smtClean="0">
                <a:solidFill>
                  <a:schemeClr val="accent1">
                    <a:lumMod val="75000"/>
                  </a:schemeClr>
                </a:solidFill>
                <a:latin typeface="Arial" panose="020B0604020202020204" pitchFamily="34" charset="0"/>
                <a:cs typeface="Arial" panose="020B0604020202020204" pitchFamily="34" charset="0"/>
              </a:rPr>
              <a:t>Trauma </a:t>
            </a:r>
            <a:r>
              <a:rPr lang="en-US" dirty="0" smtClean="0">
                <a:solidFill>
                  <a:schemeClr val="accent1">
                    <a:lumMod val="75000"/>
                  </a:schemeClr>
                </a:solidFill>
                <a:latin typeface="Arial" panose="020B0604020202020204" pitchFamily="34" charset="0"/>
                <a:cs typeface="Arial" panose="020B0604020202020204" pitchFamily="34" charset="0"/>
              </a:rPr>
              <a:t>refers to experiences that have caused intense physical and/or psychological stress reactions.  </a:t>
            </a:r>
          </a:p>
          <a:p>
            <a:pPr marL="457200" lvl="1" indent="0">
              <a:lnSpc>
                <a:spcPct val="100000"/>
              </a:lnSpc>
              <a:spcBef>
                <a:spcPts val="0"/>
              </a:spcBef>
              <a:buNone/>
            </a:pPr>
            <a:endParaRPr lang="en-US" dirty="0" smtClean="0">
              <a:solidFill>
                <a:schemeClr val="accent1">
                  <a:lumMod val="75000"/>
                </a:schemeClr>
              </a:solidFill>
              <a:latin typeface="Arial" panose="020B0604020202020204" pitchFamily="34" charset="0"/>
              <a:cs typeface="Arial" panose="020B0604020202020204" pitchFamily="34" charset="0"/>
            </a:endParaRPr>
          </a:p>
          <a:p>
            <a:pPr lvl="1">
              <a:lnSpc>
                <a:spcPct val="100000"/>
              </a:lnSpc>
              <a:spcBef>
                <a:spcPts val="600"/>
              </a:spcBef>
            </a:pPr>
            <a:r>
              <a:rPr lang="en-US" dirty="0">
                <a:solidFill>
                  <a:schemeClr val="accent1">
                    <a:lumMod val="75000"/>
                  </a:schemeClr>
                </a:solidFill>
              </a:rPr>
              <a:t>S</a:t>
            </a:r>
            <a:r>
              <a:rPr lang="en-US" dirty="0" smtClean="0">
                <a:solidFill>
                  <a:schemeClr val="accent1">
                    <a:lumMod val="75000"/>
                  </a:schemeClr>
                </a:solidFill>
                <a:latin typeface="Arial" panose="020B0604020202020204" pitchFamily="34" charset="0"/>
                <a:cs typeface="Arial" panose="020B0604020202020204" pitchFamily="34" charset="0"/>
              </a:rPr>
              <a:t>ingle event, multiple events, and/or a set of circumstances</a:t>
            </a:r>
          </a:p>
          <a:p>
            <a:pPr lvl="1">
              <a:lnSpc>
                <a:spcPct val="100000"/>
              </a:lnSpc>
              <a:spcBef>
                <a:spcPts val="600"/>
              </a:spcBef>
            </a:pPr>
            <a:endParaRPr lang="en-US" dirty="0" smtClean="0">
              <a:solidFill>
                <a:schemeClr val="accent1">
                  <a:lumMod val="75000"/>
                </a:schemeClr>
              </a:solidFill>
              <a:latin typeface="Arial" panose="020B0604020202020204" pitchFamily="34" charset="0"/>
              <a:cs typeface="Arial" panose="020B0604020202020204" pitchFamily="34" charset="0"/>
            </a:endParaRPr>
          </a:p>
          <a:p>
            <a:pPr lvl="1">
              <a:lnSpc>
                <a:spcPct val="100000"/>
              </a:lnSpc>
              <a:spcBef>
                <a:spcPts val="600"/>
              </a:spcBef>
            </a:pPr>
            <a:r>
              <a:rPr lang="en-US" dirty="0" smtClean="0">
                <a:solidFill>
                  <a:schemeClr val="accent1">
                    <a:lumMod val="75000"/>
                  </a:schemeClr>
                </a:solidFill>
                <a:latin typeface="Arial" panose="020B0604020202020204" pitchFamily="34" charset="0"/>
                <a:cs typeface="Arial" panose="020B0604020202020204" pitchFamily="34" charset="0"/>
              </a:rPr>
              <a:t>Systemic trauma will often be part of your client’s experience (e.g., racism, sexism)	</a:t>
            </a:r>
            <a:endParaRPr lang="en-US"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152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b="1" dirty="0" smtClean="0">
                <a:solidFill>
                  <a:schemeClr val="accent1">
                    <a:lumMod val="75000"/>
                  </a:schemeClr>
                </a:solidFill>
                <a:latin typeface="Arial" panose="020B0604020202020204" pitchFamily="34" charset="0"/>
                <a:cs typeface="Arial" panose="020B0604020202020204" pitchFamily="34" charset="0"/>
              </a:rPr>
              <a:t>NEUROBIOLOGY OF TRAUMA</a:t>
            </a:r>
            <a:endParaRPr lang="en-US" sz="3900" b="1" dirty="0">
              <a:solidFill>
                <a:schemeClr val="accent1">
                  <a:lumMod val="75000"/>
                </a:schemeClr>
              </a:solidFill>
              <a:latin typeface="Arial" panose="020B0604020202020204" pitchFamily="34" charset="0"/>
              <a:cs typeface="Arial" panose="020B0604020202020204" pitchFamily="34" charset="0"/>
            </a:endParaRPr>
          </a:p>
        </p:txBody>
      </p:sp>
      <p:pic>
        <p:nvPicPr>
          <p:cNvPr id="13" name="Content Placeholder 12"/>
          <p:cNvPicPr>
            <a:picLocks noGrp="1" noChangeAspect="1"/>
          </p:cNvPicPr>
          <p:nvPr>
            <p:ph idx="1"/>
          </p:nvPr>
        </p:nvPicPr>
        <p:blipFill>
          <a:blip r:embed="rId3"/>
          <a:stretch>
            <a:fillRect/>
          </a:stretch>
        </p:blipFill>
        <p:spPr>
          <a:xfrm>
            <a:off x="3435010" y="1589214"/>
            <a:ext cx="5321980" cy="4302595"/>
          </a:xfrm>
          <a:prstGeom prst="rect">
            <a:avLst/>
          </a:prstGeom>
        </p:spPr>
      </p:pic>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p>
        </p:txBody>
      </p:sp>
      <p:sp>
        <p:nvSpPr>
          <p:cNvPr id="5" name="TextBox 4"/>
          <p:cNvSpPr txBox="1"/>
          <p:nvPr/>
        </p:nvSpPr>
        <p:spPr>
          <a:xfrm>
            <a:off x="5377738" y="3371180"/>
            <a:ext cx="2100920" cy="369332"/>
          </a:xfrm>
          <a:prstGeom prst="rect">
            <a:avLst/>
          </a:prstGeom>
          <a:noFill/>
        </p:spPr>
        <p:txBody>
          <a:bodyPr wrap="square" rtlCol="0">
            <a:spAutoFit/>
          </a:bodyPr>
          <a:lstStyle/>
          <a:p>
            <a:pPr algn="ctr"/>
            <a:r>
              <a:rPr lang="en-US" dirty="0" smtClean="0">
                <a:solidFill>
                  <a:schemeClr val="bg1"/>
                </a:solidFill>
                <a:latin typeface="Arial"/>
                <a:cs typeface="Arial"/>
              </a:rPr>
              <a:t>Mammalian brain</a:t>
            </a:r>
            <a:endParaRPr lang="en-US" dirty="0">
              <a:solidFill>
                <a:schemeClr val="bg1"/>
              </a:solidFill>
              <a:latin typeface="Arial"/>
              <a:cs typeface="Arial"/>
            </a:endParaRPr>
          </a:p>
        </p:txBody>
      </p:sp>
      <p:sp>
        <p:nvSpPr>
          <p:cNvPr id="7" name="TextBox 6"/>
          <p:cNvSpPr txBox="1"/>
          <p:nvPr/>
        </p:nvSpPr>
        <p:spPr>
          <a:xfrm>
            <a:off x="454677" y="2054064"/>
            <a:ext cx="2696704" cy="1538883"/>
          </a:xfrm>
          <a:prstGeom prst="rect">
            <a:avLst/>
          </a:prstGeom>
          <a:noFill/>
        </p:spPr>
        <p:txBody>
          <a:bodyPr wrap="square" rtlCol="0">
            <a:spAutoFit/>
          </a:bodyPr>
          <a:lstStyle/>
          <a:p>
            <a:pPr algn="ctr"/>
            <a:r>
              <a:rPr lang="en-US" sz="2000" b="1" dirty="0">
                <a:solidFill>
                  <a:srgbClr val="007BB3"/>
                </a:solidFill>
                <a:latin typeface="Arial"/>
                <a:cs typeface="Arial"/>
              </a:rPr>
              <a:t>Frontal </a:t>
            </a:r>
            <a:r>
              <a:rPr lang="en-US" sz="2000" b="1" dirty="0" smtClean="0">
                <a:solidFill>
                  <a:srgbClr val="007BB3"/>
                </a:solidFill>
                <a:latin typeface="Arial"/>
                <a:cs typeface="Arial"/>
              </a:rPr>
              <a:t>Cortex</a:t>
            </a:r>
            <a:endParaRPr lang="en-US" sz="2000" dirty="0" smtClean="0">
              <a:solidFill>
                <a:srgbClr val="007BB3"/>
              </a:solidFill>
              <a:latin typeface="Arial"/>
              <a:cs typeface="Arial"/>
            </a:endParaRPr>
          </a:p>
          <a:p>
            <a:pPr algn="ctr"/>
            <a:r>
              <a:rPr lang="en-US" sz="2000" dirty="0" smtClean="0">
                <a:solidFill>
                  <a:srgbClr val="007BB3"/>
                </a:solidFill>
                <a:latin typeface="Arial"/>
                <a:cs typeface="Arial"/>
              </a:rPr>
              <a:t>Thoughts</a:t>
            </a:r>
            <a:endParaRPr lang="en-US" i="1" dirty="0" smtClean="0">
              <a:solidFill>
                <a:srgbClr val="007BB3"/>
              </a:solidFill>
              <a:latin typeface="Arial"/>
              <a:cs typeface="Arial"/>
            </a:endParaRPr>
          </a:p>
          <a:p>
            <a:pPr marL="285750" indent="-285750">
              <a:buFont typeface="Arial"/>
              <a:buChar char="•"/>
            </a:pPr>
            <a:r>
              <a:rPr lang="en-US" i="1" dirty="0" smtClean="0">
                <a:solidFill>
                  <a:srgbClr val="007BB3"/>
                </a:solidFill>
                <a:latin typeface="Arial"/>
                <a:cs typeface="Arial"/>
              </a:rPr>
              <a:t>Executive functioning</a:t>
            </a:r>
          </a:p>
          <a:p>
            <a:pPr marL="285750" indent="-285750">
              <a:buFont typeface="Arial"/>
              <a:buChar char="•"/>
            </a:pPr>
            <a:r>
              <a:rPr lang="en-US" i="1" dirty="0" smtClean="0">
                <a:solidFill>
                  <a:srgbClr val="007BB3"/>
                </a:solidFill>
                <a:latin typeface="Arial"/>
                <a:cs typeface="Arial"/>
              </a:rPr>
              <a:t>Language</a:t>
            </a:r>
          </a:p>
          <a:p>
            <a:pPr marL="285750" indent="-285750">
              <a:buFont typeface="Arial"/>
              <a:buChar char="•"/>
            </a:pPr>
            <a:r>
              <a:rPr lang="en-US" i="1" dirty="0" smtClean="0">
                <a:solidFill>
                  <a:srgbClr val="007BB3"/>
                </a:solidFill>
                <a:latin typeface="Arial"/>
                <a:cs typeface="Arial"/>
              </a:rPr>
              <a:t>Adaptive learning</a:t>
            </a:r>
          </a:p>
        </p:txBody>
      </p:sp>
      <p:sp>
        <p:nvSpPr>
          <p:cNvPr id="8" name="TextBox 7"/>
          <p:cNvSpPr txBox="1"/>
          <p:nvPr/>
        </p:nvSpPr>
        <p:spPr>
          <a:xfrm>
            <a:off x="8849644" y="3889888"/>
            <a:ext cx="3129874" cy="2123658"/>
          </a:xfrm>
          <a:prstGeom prst="rect">
            <a:avLst/>
          </a:prstGeom>
          <a:noFill/>
        </p:spPr>
        <p:txBody>
          <a:bodyPr wrap="square" rtlCol="0">
            <a:spAutoFit/>
          </a:bodyPr>
          <a:lstStyle/>
          <a:p>
            <a:pPr algn="ctr"/>
            <a:r>
              <a:rPr lang="en-US" sz="2000" b="1" dirty="0" smtClean="0">
                <a:solidFill>
                  <a:srgbClr val="007BB3"/>
                </a:solidFill>
                <a:latin typeface="Arial"/>
                <a:cs typeface="Arial"/>
              </a:rPr>
              <a:t>Brainstem (Reptilian brain)</a:t>
            </a:r>
          </a:p>
          <a:p>
            <a:pPr algn="ctr"/>
            <a:r>
              <a:rPr lang="en-US" sz="2000" dirty="0" smtClean="0">
                <a:solidFill>
                  <a:srgbClr val="007BB3"/>
                </a:solidFill>
                <a:latin typeface="Arial"/>
                <a:cs typeface="Arial"/>
              </a:rPr>
              <a:t>Instincts</a:t>
            </a:r>
          </a:p>
          <a:p>
            <a:pPr marL="285750" indent="-285750">
              <a:buFont typeface="Arial"/>
              <a:buChar char="•"/>
            </a:pPr>
            <a:r>
              <a:rPr lang="en-US" i="1" dirty="0" smtClean="0">
                <a:solidFill>
                  <a:srgbClr val="007BB3"/>
                </a:solidFill>
                <a:latin typeface="Arial"/>
                <a:cs typeface="Arial"/>
              </a:rPr>
              <a:t>Heart rate</a:t>
            </a:r>
          </a:p>
          <a:p>
            <a:pPr marL="285750" indent="-285750">
              <a:buFont typeface="Arial"/>
              <a:buChar char="•"/>
            </a:pPr>
            <a:r>
              <a:rPr lang="en-US" i="1" dirty="0" smtClean="0">
                <a:solidFill>
                  <a:srgbClr val="007BB3"/>
                </a:solidFill>
                <a:latin typeface="Arial"/>
                <a:cs typeface="Arial"/>
              </a:rPr>
              <a:t>Breathing</a:t>
            </a:r>
          </a:p>
          <a:p>
            <a:pPr marL="285750" indent="-285750">
              <a:buFont typeface="Arial"/>
              <a:buChar char="•"/>
            </a:pPr>
            <a:r>
              <a:rPr lang="en-US" i="1" dirty="0" smtClean="0">
                <a:solidFill>
                  <a:srgbClr val="007BB3"/>
                </a:solidFill>
                <a:latin typeface="Arial"/>
                <a:cs typeface="Arial"/>
              </a:rPr>
              <a:t>Impulses</a:t>
            </a:r>
          </a:p>
          <a:p>
            <a:pPr marL="285750" indent="-285750">
              <a:buFont typeface="Arial"/>
              <a:buChar char="•"/>
            </a:pPr>
            <a:endParaRPr lang="en-US" dirty="0">
              <a:solidFill>
                <a:srgbClr val="007BB3"/>
              </a:solidFill>
              <a:latin typeface="Arial"/>
              <a:cs typeface="Arial"/>
            </a:endParaRPr>
          </a:p>
        </p:txBody>
      </p:sp>
      <p:sp>
        <p:nvSpPr>
          <p:cNvPr id="11" name="TextBox 10"/>
          <p:cNvSpPr txBox="1"/>
          <p:nvPr/>
        </p:nvSpPr>
        <p:spPr>
          <a:xfrm>
            <a:off x="405516" y="4720637"/>
            <a:ext cx="2887679" cy="1846659"/>
          </a:xfrm>
          <a:prstGeom prst="rect">
            <a:avLst/>
          </a:prstGeom>
          <a:noFill/>
        </p:spPr>
        <p:txBody>
          <a:bodyPr wrap="square" rtlCol="0">
            <a:spAutoFit/>
          </a:bodyPr>
          <a:lstStyle/>
          <a:p>
            <a:pPr algn="ctr"/>
            <a:r>
              <a:rPr lang="en-US" sz="2000" b="1" dirty="0">
                <a:solidFill>
                  <a:srgbClr val="007BB3"/>
                </a:solidFill>
                <a:latin typeface="Arial"/>
                <a:cs typeface="Arial"/>
              </a:rPr>
              <a:t>Limbic System</a:t>
            </a:r>
          </a:p>
          <a:p>
            <a:pPr algn="ctr"/>
            <a:r>
              <a:rPr lang="en-US" sz="2000" b="1" dirty="0">
                <a:solidFill>
                  <a:srgbClr val="007BB3"/>
                </a:solidFill>
                <a:latin typeface="Arial"/>
                <a:cs typeface="Arial"/>
              </a:rPr>
              <a:t>(Mammalian brain</a:t>
            </a:r>
            <a:r>
              <a:rPr lang="en-US" sz="2000" b="1" dirty="0" smtClean="0">
                <a:solidFill>
                  <a:srgbClr val="007BB3"/>
                </a:solidFill>
                <a:latin typeface="Arial"/>
                <a:cs typeface="Arial"/>
              </a:rPr>
              <a:t>)</a:t>
            </a:r>
          </a:p>
          <a:p>
            <a:pPr algn="ctr"/>
            <a:r>
              <a:rPr lang="en-US" sz="2000" dirty="0" smtClean="0">
                <a:solidFill>
                  <a:srgbClr val="007BB3"/>
                </a:solidFill>
                <a:latin typeface="Arial"/>
                <a:cs typeface="Arial"/>
              </a:rPr>
              <a:t>Emotions</a:t>
            </a:r>
            <a:endParaRPr lang="en-US" sz="2000" dirty="0">
              <a:solidFill>
                <a:srgbClr val="007BB3"/>
              </a:solidFill>
              <a:latin typeface="Arial"/>
              <a:cs typeface="Arial"/>
            </a:endParaRPr>
          </a:p>
          <a:p>
            <a:pPr marL="285750" indent="-285750">
              <a:buFont typeface="Arial"/>
              <a:buChar char="•"/>
            </a:pPr>
            <a:r>
              <a:rPr lang="en-US" i="1" dirty="0" smtClean="0">
                <a:solidFill>
                  <a:srgbClr val="007BB3"/>
                </a:solidFill>
                <a:latin typeface="Arial"/>
                <a:cs typeface="Arial"/>
              </a:rPr>
              <a:t>Non-verbal </a:t>
            </a:r>
          </a:p>
          <a:p>
            <a:pPr marL="285750" indent="-285750">
              <a:buFont typeface="Arial"/>
              <a:buChar char="•"/>
            </a:pPr>
            <a:r>
              <a:rPr lang="en-US" i="1" dirty="0" smtClean="0">
                <a:solidFill>
                  <a:srgbClr val="007BB3"/>
                </a:solidFill>
                <a:latin typeface="Arial"/>
                <a:cs typeface="Arial"/>
              </a:rPr>
              <a:t>Relational experiences</a:t>
            </a:r>
            <a:endParaRPr lang="en-US" i="1" dirty="0">
              <a:solidFill>
                <a:srgbClr val="007BB3"/>
              </a:solidFill>
              <a:latin typeface="Arial"/>
              <a:cs typeface="Arial"/>
            </a:endParaRPr>
          </a:p>
          <a:p>
            <a:pPr marL="285750" indent="-285750">
              <a:buFont typeface="Arial"/>
              <a:buChar char="•"/>
            </a:pPr>
            <a:r>
              <a:rPr lang="en-US" i="1" dirty="0" smtClean="0">
                <a:solidFill>
                  <a:srgbClr val="007BB3"/>
                </a:solidFill>
                <a:latin typeface="Arial"/>
                <a:cs typeface="Arial"/>
              </a:rPr>
              <a:t>Images</a:t>
            </a:r>
          </a:p>
        </p:txBody>
      </p:sp>
      <p:sp>
        <p:nvSpPr>
          <p:cNvPr id="14" name="Rectangle 13"/>
          <p:cNvSpPr/>
          <p:nvPr/>
        </p:nvSpPr>
        <p:spPr>
          <a:xfrm>
            <a:off x="454677" y="2054064"/>
            <a:ext cx="2696704" cy="16864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05516" y="4720636"/>
            <a:ext cx="2887679" cy="18466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849644" y="3889888"/>
            <a:ext cx="2913570" cy="1890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3151381" y="2674498"/>
            <a:ext cx="986666" cy="222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293195" y="3740511"/>
            <a:ext cx="2332690" cy="2040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633275" y="5643965"/>
            <a:ext cx="2190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163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5945"/>
            <a:ext cx="10515600" cy="790413"/>
          </a:xfrm>
        </p:spPr>
        <p:txBody>
          <a:bodyPr>
            <a:normAutofit fontScale="90000"/>
          </a:bodyPr>
          <a:lstStyle/>
          <a:p>
            <a:pPr algn="ctr"/>
            <a:r>
              <a:rPr lang="en-US" sz="3300" b="1" dirty="0" smtClean="0">
                <a:solidFill>
                  <a:schemeClr val="accent1">
                    <a:lumMod val="75000"/>
                  </a:schemeClr>
                </a:solidFill>
                <a:latin typeface="Arial" panose="020B0604020202020204" pitchFamily="34" charset="0"/>
                <a:cs typeface="Arial" panose="020B0604020202020204" pitchFamily="34" charset="0"/>
              </a:rPr>
              <a:t/>
            </a:r>
            <a:br>
              <a:rPr lang="en-US" sz="3300" b="1" dirty="0" smtClean="0">
                <a:solidFill>
                  <a:schemeClr val="accent1">
                    <a:lumMod val="75000"/>
                  </a:schemeClr>
                </a:solidFill>
                <a:latin typeface="Arial" panose="020B0604020202020204" pitchFamily="34" charset="0"/>
                <a:cs typeface="Arial" panose="020B0604020202020204" pitchFamily="34" charset="0"/>
              </a:rPr>
            </a:br>
            <a:endParaRPr lang="en-US" sz="33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042601"/>
            <a:ext cx="10515600" cy="4351338"/>
          </a:xfrm>
        </p:spPr>
        <p:txBody>
          <a:bodyPr>
            <a:normAutofit/>
          </a:bodyPr>
          <a:lstStyle/>
          <a:p>
            <a:pPr marL="0" indent="0">
              <a:buNone/>
            </a:pPr>
            <a:r>
              <a:rPr lang="en-US" dirty="0" smtClean="0">
                <a:solidFill>
                  <a:schemeClr val="accent1">
                    <a:lumMod val="75000"/>
                  </a:schemeClr>
                </a:solidFill>
                <a:latin typeface="Arial" panose="020B0604020202020204" pitchFamily="34" charset="0"/>
                <a:cs typeface="Arial" panose="020B0604020202020204" pitchFamily="34" charset="0"/>
              </a:rPr>
              <a:t>Traumatic memories are not stored in the “thinking” part of the brain (frontal lobe), they are stored in the </a:t>
            </a:r>
            <a:r>
              <a:rPr lang="en-US" b="1" dirty="0" smtClean="0">
                <a:solidFill>
                  <a:schemeClr val="accent1">
                    <a:lumMod val="75000"/>
                  </a:schemeClr>
                </a:solidFill>
                <a:latin typeface="Arial" panose="020B0604020202020204" pitchFamily="34" charset="0"/>
                <a:cs typeface="Arial" panose="020B0604020202020204" pitchFamily="34" charset="0"/>
              </a:rPr>
              <a:t>limbic system</a:t>
            </a:r>
          </a:p>
          <a:p>
            <a:pPr marL="0" indent="0">
              <a:buNone/>
            </a:pPr>
            <a:endParaRPr lang="en-US" b="1" dirty="0" smtClean="0">
              <a:solidFill>
                <a:schemeClr val="accent1">
                  <a:lumMod val="75000"/>
                </a:schemeClr>
              </a:solidFill>
              <a:latin typeface="Arial" panose="020B0604020202020204" pitchFamily="34" charset="0"/>
              <a:cs typeface="Arial" panose="020B0604020202020204" pitchFamily="34" charset="0"/>
            </a:endParaRPr>
          </a:p>
          <a:p>
            <a:pPr lvl="1"/>
            <a:r>
              <a:rPr lang="en-US" dirty="0" smtClean="0">
                <a:solidFill>
                  <a:schemeClr val="accent1">
                    <a:lumMod val="75000"/>
                  </a:schemeClr>
                </a:solidFill>
                <a:latin typeface="Arial" panose="020B0604020202020204" pitchFamily="34" charset="0"/>
                <a:cs typeface="Arial" panose="020B0604020202020204" pitchFamily="34" charset="0"/>
              </a:rPr>
              <a:t>“Fight, flight, or freeze” part of the brain</a:t>
            </a:r>
          </a:p>
          <a:p>
            <a:pPr marL="457200" lvl="1" indent="0">
              <a:buNone/>
            </a:pPr>
            <a:endParaRPr lang="en-US" dirty="0" smtClean="0">
              <a:solidFill>
                <a:schemeClr val="accent1">
                  <a:lumMod val="75000"/>
                </a:schemeClr>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Farthest region from speech/language production</a:t>
            </a:r>
          </a:p>
          <a:p>
            <a:pPr lvl="1"/>
            <a:endParaRPr lang="en-US" dirty="0" smtClean="0">
              <a:solidFill>
                <a:schemeClr val="accent1">
                  <a:lumMod val="75000"/>
                </a:schemeClr>
              </a:solidFill>
              <a:latin typeface="Arial" panose="020B0604020202020204" pitchFamily="34" charset="0"/>
              <a:cs typeface="Arial" panose="020B0604020202020204" pitchFamily="34" charset="0"/>
            </a:endParaRPr>
          </a:p>
          <a:p>
            <a:pPr lvl="1"/>
            <a:r>
              <a:rPr lang="en-US" dirty="0" smtClean="0">
                <a:solidFill>
                  <a:schemeClr val="accent1">
                    <a:lumMod val="75000"/>
                  </a:schemeClr>
                </a:solidFill>
                <a:latin typeface="Arial" panose="020B0604020202020204" pitchFamily="34" charset="0"/>
                <a:cs typeface="Arial" panose="020B0604020202020204" pitchFamily="34" charset="0"/>
              </a:rPr>
              <a:t>Responsible for non-verbal emotion</a:t>
            </a:r>
          </a:p>
          <a:p>
            <a:pPr marL="457200" lvl="1" indent="0">
              <a:buNone/>
            </a:pPr>
            <a:endParaRPr lang="en-US" dirty="0" smtClean="0">
              <a:solidFill>
                <a:schemeClr val="accent1">
                  <a:lumMod val="75000"/>
                </a:schemeClr>
              </a:solidFill>
              <a:latin typeface="Arial" panose="020B0604020202020204" pitchFamily="34" charset="0"/>
              <a:cs typeface="Arial" panose="020B0604020202020204" pitchFamily="34" charset="0"/>
            </a:endParaRPr>
          </a:p>
          <a:p>
            <a:pPr lvl="1"/>
            <a:r>
              <a:rPr lang="en-US" dirty="0" smtClean="0">
                <a:solidFill>
                  <a:schemeClr val="accent1">
                    <a:lumMod val="75000"/>
                  </a:schemeClr>
                </a:solidFill>
                <a:latin typeface="Arial" panose="020B0604020202020204" pitchFamily="34" charset="0"/>
                <a:cs typeface="Arial" panose="020B0604020202020204" pitchFamily="34" charset="0"/>
              </a:rPr>
              <a:t>Sensory imprints</a:t>
            </a:r>
          </a:p>
          <a:p>
            <a:pPr marL="0" indent="0">
              <a:buNone/>
            </a:pPr>
            <a:endParaRPr lang="en-US" sz="1600" dirty="0" smtClean="0"/>
          </a:p>
          <a:p>
            <a:endParaRPr lang="en-US" dirty="0"/>
          </a:p>
        </p:txBody>
      </p:sp>
      <p:sp>
        <p:nvSpPr>
          <p:cNvPr id="4" name="TextBox 3"/>
          <p:cNvSpPr txBox="1"/>
          <p:nvPr/>
        </p:nvSpPr>
        <p:spPr>
          <a:xfrm>
            <a:off x="838200" y="666427"/>
            <a:ext cx="10739034" cy="692497"/>
          </a:xfrm>
          <a:prstGeom prst="rect">
            <a:avLst/>
          </a:prstGeom>
          <a:noFill/>
        </p:spPr>
        <p:txBody>
          <a:bodyPr wrap="square" rtlCol="0">
            <a:spAutoFit/>
          </a:bodyPr>
          <a:lstStyle/>
          <a:p>
            <a:r>
              <a:rPr lang="en-US" sz="3900" b="1" dirty="0" smtClean="0">
                <a:solidFill>
                  <a:schemeClr val="accent1">
                    <a:lumMod val="75000"/>
                  </a:schemeClr>
                </a:solidFill>
                <a:latin typeface="Arial" panose="020B0604020202020204" pitchFamily="34" charset="0"/>
                <a:cs typeface="Arial" panose="020B0604020202020204" pitchFamily="34" charset="0"/>
              </a:rPr>
              <a:t>TRAUMATIC MEMORIES</a:t>
            </a:r>
            <a:endParaRPr lang="en-US" sz="39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642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683" y="620134"/>
            <a:ext cx="10515600" cy="859241"/>
          </a:xfrm>
        </p:spPr>
        <p:txBody>
          <a:bodyPr>
            <a:noAutofit/>
          </a:bodyPr>
          <a:lstStyle/>
          <a:p>
            <a:r>
              <a:rPr lang="en-US" b="1" dirty="0" smtClean="0">
                <a:solidFill>
                  <a:schemeClr val="accent1">
                    <a:lumMod val="75000"/>
                  </a:schemeClr>
                </a:solidFill>
                <a:latin typeface="Arial" panose="020B0604020202020204" pitchFamily="34" charset="0"/>
                <a:cs typeface="Arial" panose="020B0604020202020204" pitchFamily="34" charset="0"/>
              </a:rPr>
              <a:t/>
            </a:r>
            <a:br>
              <a:rPr lang="en-US" b="1" dirty="0" smtClean="0">
                <a:solidFill>
                  <a:schemeClr val="accent1">
                    <a:lumMod val="75000"/>
                  </a:schemeClr>
                </a:solidFill>
                <a:latin typeface="Arial" panose="020B0604020202020204" pitchFamily="34" charset="0"/>
                <a:cs typeface="Arial" panose="020B0604020202020204" pitchFamily="34" charset="0"/>
              </a:rPr>
            </a:br>
            <a:r>
              <a:rPr lang="en-US" sz="3900" b="1" dirty="0" smtClean="0">
                <a:solidFill>
                  <a:schemeClr val="accent1">
                    <a:lumMod val="75000"/>
                  </a:schemeClr>
                </a:solidFill>
                <a:latin typeface="Arial" panose="020B0604020202020204" pitchFamily="34" charset="0"/>
                <a:cs typeface="Arial" panose="020B0604020202020204" pitchFamily="34" charset="0"/>
              </a:rPr>
              <a:t>TRAUMATIC MEMORIES</a:t>
            </a:r>
            <a:r>
              <a:rPr lang="en-US" b="1" dirty="0" smtClean="0">
                <a:solidFill>
                  <a:schemeClr val="accent1">
                    <a:lumMod val="75000"/>
                  </a:schemeClr>
                </a:solidFill>
                <a:latin typeface="Arial" panose="020B0604020202020204" pitchFamily="34" charset="0"/>
                <a:cs typeface="Arial" panose="020B0604020202020204" pitchFamily="34" charset="0"/>
              </a:rPr>
              <a:t/>
            </a:r>
            <a:br>
              <a:rPr lang="en-US" b="1" dirty="0" smtClean="0">
                <a:solidFill>
                  <a:schemeClr val="accent1">
                    <a:lumMod val="75000"/>
                  </a:schemeClr>
                </a:solidFill>
                <a:latin typeface="Arial" panose="020B0604020202020204" pitchFamily="34" charset="0"/>
                <a:cs typeface="Arial" panose="020B0604020202020204" pitchFamily="34" charset="0"/>
              </a:rPr>
            </a:b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4530725"/>
          </a:xfrm>
        </p:spPr>
        <p:txBody>
          <a:bodyPr>
            <a:normAutofit/>
          </a:bodyPr>
          <a:lstStyle/>
          <a:p>
            <a:endParaRPr lang="en-US" sz="2000" dirty="0" smtClean="0"/>
          </a:p>
          <a:p>
            <a:pPr lvl="1">
              <a:lnSpc>
                <a:spcPct val="150000"/>
              </a:lnSpc>
            </a:pPr>
            <a:r>
              <a:rPr lang="en-US" dirty="0" smtClean="0">
                <a:latin typeface="Arial" panose="020B0604020202020204" pitchFamily="34" charset="0"/>
                <a:cs typeface="Arial" panose="020B0604020202020204" pitchFamily="34" charset="0"/>
              </a:rPr>
              <a:t>Survivors </a:t>
            </a:r>
            <a:r>
              <a:rPr lang="en-US" dirty="0">
                <a:latin typeface="Arial" panose="020B0604020202020204" pitchFamily="34" charset="0"/>
                <a:cs typeface="Arial" panose="020B0604020202020204" pitchFamily="34" charset="0"/>
              </a:rPr>
              <a:t>recall their reactions to the traumatic event—images, sensations, fear, stress </a:t>
            </a:r>
          </a:p>
          <a:p>
            <a:pPr lvl="1">
              <a:lnSpc>
                <a:spcPct val="150000"/>
              </a:lnSpc>
            </a:pPr>
            <a:r>
              <a:rPr lang="en-US" dirty="0" smtClean="0">
                <a:latin typeface="Arial" panose="020B0604020202020204" pitchFamily="34" charset="0"/>
                <a:cs typeface="Arial" panose="020B0604020202020204" pitchFamily="34" charset="0"/>
              </a:rPr>
              <a:t>Difficult to verbalize the memories </a:t>
            </a:r>
          </a:p>
          <a:p>
            <a:pPr lvl="1">
              <a:lnSpc>
                <a:spcPct val="150000"/>
              </a:lnSpc>
            </a:pPr>
            <a:r>
              <a:rPr lang="en-US" dirty="0" smtClean="0">
                <a:latin typeface="Arial" panose="020B0604020202020204" pitchFamily="34" charset="0"/>
                <a:cs typeface="Arial" panose="020B0604020202020204" pitchFamily="34" charset="0"/>
              </a:rPr>
              <a:t>Difficult </a:t>
            </a:r>
            <a:r>
              <a:rPr lang="en-US" dirty="0">
                <a:latin typeface="Arial" panose="020B0604020202020204" pitchFamily="34" charset="0"/>
                <a:cs typeface="Arial" panose="020B0604020202020204" pitchFamily="34" charset="0"/>
              </a:rPr>
              <a:t>to contextualize the trauma within the past, present and future  </a:t>
            </a:r>
            <a:endParaRPr lang="en-US" sz="2000" dirty="0"/>
          </a:p>
          <a:p>
            <a:pPr lvl="1">
              <a:lnSpc>
                <a:spcPct val="150000"/>
              </a:lnSpc>
            </a:pPr>
            <a:r>
              <a:rPr lang="en-US" dirty="0" smtClean="0"/>
              <a:t>Difficult to accurately recall details like names, dates, times, places </a:t>
            </a:r>
          </a:p>
          <a:p>
            <a:endParaRPr lang="en-US" sz="1200" dirty="0"/>
          </a:p>
        </p:txBody>
      </p:sp>
      <p:sp>
        <p:nvSpPr>
          <p:cNvPr id="4" name="TextBox 3"/>
          <p:cNvSpPr txBox="1"/>
          <p:nvPr/>
        </p:nvSpPr>
        <p:spPr>
          <a:xfrm>
            <a:off x="-770415" y="1495710"/>
            <a:ext cx="7377193" cy="461665"/>
          </a:xfrm>
          <a:prstGeom prst="rect">
            <a:avLst/>
          </a:prstGeom>
          <a:noFill/>
        </p:spPr>
        <p:txBody>
          <a:bodyPr wrap="square" rtlCol="0">
            <a:spAutoFit/>
          </a:bodyPr>
          <a:lstStyle/>
          <a:p>
            <a:pPr algn="ctr"/>
            <a:r>
              <a:rPr lang="en-US" sz="2400" b="1" i="1" dirty="0" smtClean="0">
                <a:solidFill>
                  <a:schemeClr val="accent1">
                    <a:lumMod val="75000"/>
                  </a:schemeClr>
                </a:solidFill>
                <a:latin typeface="Arial" panose="020B0604020202020204" pitchFamily="34" charset="0"/>
                <a:cs typeface="Arial" panose="020B0604020202020204" pitchFamily="34" charset="0"/>
              </a:rPr>
              <a:t>What does that mean?</a:t>
            </a:r>
            <a:endParaRPr lang="en-US" sz="2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994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MANIFESTATIONS OF TRAUMA</a:t>
            </a:r>
            <a:endParaRPr lang="en-US" sz="3900" dirty="0"/>
          </a:p>
        </p:txBody>
      </p:sp>
      <p:sp>
        <p:nvSpPr>
          <p:cNvPr id="3" name="Content Placeholder 2"/>
          <p:cNvSpPr>
            <a:spLocks noGrp="1"/>
          </p:cNvSpPr>
          <p:nvPr>
            <p:ph idx="1"/>
          </p:nvPr>
        </p:nvSpPr>
        <p:spPr/>
        <p:txBody>
          <a:bodyPr numCol="2">
            <a:normAutofit/>
          </a:bodyPr>
          <a:lstStyle/>
          <a:p>
            <a:pPr marL="0" indent="0">
              <a:buNone/>
            </a:pPr>
            <a:endParaRPr lang="en-US" b="1" dirty="0"/>
          </a:p>
          <a:p>
            <a:endParaRPr lang="en-US" b="1" dirty="0"/>
          </a:p>
        </p:txBody>
      </p:sp>
      <p:graphicFrame>
        <p:nvGraphicFramePr>
          <p:cNvPr id="4" name="Table 3"/>
          <p:cNvGraphicFramePr>
            <a:graphicFrameLocks noGrp="1"/>
          </p:cNvGraphicFramePr>
          <p:nvPr>
            <p:extLst/>
          </p:nvPr>
        </p:nvGraphicFramePr>
        <p:xfrm>
          <a:off x="838200" y="2053004"/>
          <a:ext cx="10515600" cy="3942848"/>
        </p:xfrm>
        <a:graphic>
          <a:graphicData uri="http://schemas.openxmlformats.org/drawingml/2006/table">
            <a:tbl>
              <a:tblPr bandRow="1">
                <a:tableStyleId>{5C22544A-7EE6-4342-B048-85BDC9FD1C3A}</a:tableStyleId>
              </a:tblPr>
              <a:tblGrid>
                <a:gridCol w="3505200">
                  <a:extLst>
                    <a:ext uri="{9D8B030D-6E8A-4147-A177-3AD203B41FA5}">
                      <a16:colId xmlns:a16="http://schemas.microsoft.com/office/drawing/2014/main" val="3759839387"/>
                    </a:ext>
                  </a:extLst>
                </a:gridCol>
                <a:gridCol w="3505200">
                  <a:extLst>
                    <a:ext uri="{9D8B030D-6E8A-4147-A177-3AD203B41FA5}">
                      <a16:colId xmlns:a16="http://schemas.microsoft.com/office/drawing/2014/main" val="1616802784"/>
                    </a:ext>
                  </a:extLst>
                </a:gridCol>
                <a:gridCol w="3505200">
                  <a:extLst>
                    <a:ext uri="{9D8B030D-6E8A-4147-A177-3AD203B41FA5}">
                      <a16:colId xmlns:a16="http://schemas.microsoft.com/office/drawing/2014/main" val="104118702"/>
                    </a:ext>
                  </a:extLst>
                </a:gridCol>
              </a:tblGrid>
              <a:tr h="1002981">
                <a:tc>
                  <a:txBody>
                    <a:bodyPr/>
                    <a:lstStyle/>
                    <a:p>
                      <a:pPr algn="ctr"/>
                      <a:endParaRPr lang="en-US" b="1" dirty="0" smtClean="0">
                        <a:solidFill>
                          <a:schemeClr val="accent1">
                            <a:lumMod val="75000"/>
                          </a:schemeClr>
                        </a:solidFill>
                      </a:endParaRPr>
                    </a:p>
                    <a:p>
                      <a:pPr algn="ctr"/>
                      <a:r>
                        <a:rPr lang="en-US" b="1" dirty="0" smtClean="0">
                          <a:solidFill>
                            <a:schemeClr val="accent1">
                              <a:lumMod val="75000"/>
                            </a:schemeClr>
                          </a:solidFill>
                        </a:rPr>
                        <a:t>Flooding</a:t>
                      </a:r>
                      <a:r>
                        <a:rPr lang="en-US" b="1" baseline="0" dirty="0" smtClean="0">
                          <a:solidFill>
                            <a:schemeClr val="accent1">
                              <a:lumMod val="75000"/>
                            </a:schemeClr>
                          </a:solidFill>
                        </a:rPr>
                        <a:t> / Flashbacks</a:t>
                      </a:r>
                      <a:endParaRPr lang="en-US" b="1" dirty="0" smtClean="0">
                        <a:solidFill>
                          <a:schemeClr val="accent1">
                            <a:lumMod val="75000"/>
                          </a:schemeClr>
                        </a:solidFill>
                      </a:endParaRPr>
                    </a:p>
                  </a:txBody>
                  <a:tcPr/>
                </a:tc>
                <a:tc>
                  <a:txBody>
                    <a:bodyPr/>
                    <a:lstStyle/>
                    <a:p>
                      <a:pPr algn="ctr"/>
                      <a:endParaRPr lang="en-US" b="1" dirty="0" smtClean="0">
                        <a:solidFill>
                          <a:schemeClr val="accent1">
                            <a:lumMod val="75000"/>
                          </a:schemeClr>
                        </a:solidFill>
                      </a:endParaRPr>
                    </a:p>
                    <a:p>
                      <a:pPr algn="ctr"/>
                      <a:r>
                        <a:rPr lang="en-US" b="1" dirty="0" smtClean="0">
                          <a:solidFill>
                            <a:schemeClr val="accent1">
                              <a:lumMod val="75000"/>
                            </a:schemeClr>
                          </a:solidFill>
                        </a:rPr>
                        <a:t>Minimization</a:t>
                      </a:r>
                      <a:endParaRPr lang="en-US" b="1" dirty="0">
                        <a:solidFill>
                          <a:schemeClr val="accent1">
                            <a:lumMod val="75000"/>
                          </a:schemeClr>
                        </a:solidFill>
                      </a:endParaRPr>
                    </a:p>
                  </a:txBody>
                  <a:tcPr/>
                </a:tc>
                <a:tc>
                  <a:txBody>
                    <a:bodyPr/>
                    <a:lstStyle/>
                    <a:p>
                      <a:pPr algn="ctr"/>
                      <a:endParaRPr lang="en-US" b="1" dirty="0" smtClean="0">
                        <a:solidFill>
                          <a:schemeClr val="accent1">
                            <a:lumMod val="75000"/>
                          </a:schemeClr>
                        </a:solidFill>
                      </a:endParaRPr>
                    </a:p>
                    <a:p>
                      <a:pPr algn="ctr"/>
                      <a:r>
                        <a:rPr lang="en-US" b="1" dirty="0" smtClean="0">
                          <a:solidFill>
                            <a:schemeClr val="accent1">
                              <a:lumMod val="75000"/>
                            </a:schemeClr>
                          </a:solidFill>
                        </a:rPr>
                        <a:t>Dissociation</a:t>
                      </a:r>
                      <a:r>
                        <a:rPr lang="en-US" b="1" baseline="0" dirty="0" smtClean="0">
                          <a:solidFill>
                            <a:schemeClr val="accent1">
                              <a:lumMod val="75000"/>
                            </a:schemeClr>
                          </a:solidFill>
                        </a:rPr>
                        <a:t> </a:t>
                      </a:r>
                      <a:endParaRPr lang="en-US" b="1" dirty="0" smtClean="0">
                        <a:solidFill>
                          <a:schemeClr val="accent1">
                            <a:lumMod val="75000"/>
                          </a:schemeClr>
                        </a:solidFill>
                      </a:endParaRPr>
                    </a:p>
                  </a:txBody>
                  <a:tcPr/>
                </a:tc>
                <a:extLst>
                  <a:ext uri="{0D108BD9-81ED-4DB2-BD59-A6C34878D82A}">
                    <a16:rowId xmlns:a16="http://schemas.microsoft.com/office/drawing/2014/main" val="1715711588"/>
                  </a:ext>
                </a:extLst>
              </a:tr>
              <a:tr h="938635">
                <a:tc>
                  <a:txBody>
                    <a:bodyPr/>
                    <a:lstStyle/>
                    <a:p>
                      <a:pPr algn="ctr"/>
                      <a:endParaRPr lang="en-US" b="1" dirty="0" smtClean="0">
                        <a:solidFill>
                          <a:schemeClr val="accent1">
                            <a:lumMod val="75000"/>
                          </a:schemeClr>
                        </a:solidFill>
                      </a:endParaRPr>
                    </a:p>
                    <a:p>
                      <a:pPr algn="ctr"/>
                      <a:r>
                        <a:rPr lang="en-US" b="1" dirty="0" smtClean="0">
                          <a:solidFill>
                            <a:schemeClr val="accent1">
                              <a:lumMod val="75000"/>
                            </a:schemeClr>
                          </a:solidFill>
                        </a:rPr>
                        <a:t>Difficulty trusting others </a:t>
                      </a:r>
                    </a:p>
                  </a:txBody>
                  <a:tcPr/>
                </a:tc>
                <a:tc>
                  <a:txBody>
                    <a:bodyPr/>
                    <a:lstStyle/>
                    <a:p>
                      <a:pPr algn="ctr"/>
                      <a:endParaRPr lang="en-US" b="1" dirty="0" smtClean="0">
                        <a:solidFill>
                          <a:schemeClr val="accent1">
                            <a:lumMod val="75000"/>
                          </a:schemeClr>
                        </a:solidFill>
                      </a:endParaRPr>
                    </a:p>
                    <a:p>
                      <a:pPr algn="ctr"/>
                      <a:r>
                        <a:rPr lang="en-US" b="1" dirty="0" smtClean="0">
                          <a:solidFill>
                            <a:schemeClr val="accent1">
                              <a:lumMod val="75000"/>
                            </a:schemeClr>
                          </a:solidFill>
                        </a:rPr>
                        <a:t>Shame and embarrassment</a:t>
                      </a:r>
                      <a:endParaRPr lang="en-US" b="1" dirty="0">
                        <a:solidFill>
                          <a:schemeClr val="accent1">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1">
                              <a:lumMod val="75000"/>
                            </a:schemeClr>
                          </a:solidFill>
                        </a:rPr>
                        <a:t>Lack of trust in one’s own</a:t>
                      </a:r>
                      <a:r>
                        <a:rPr lang="en-US" b="1" baseline="0" dirty="0" smtClean="0">
                          <a:solidFill>
                            <a:schemeClr val="accent1">
                              <a:lumMod val="75000"/>
                            </a:schemeClr>
                          </a:solidFill>
                        </a:rPr>
                        <a:t> judgement</a:t>
                      </a:r>
                      <a:endParaRPr lang="en-US" b="1" dirty="0" smtClean="0">
                        <a:solidFill>
                          <a:schemeClr val="accent1">
                            <a:lumMod val="75000"/>
                          </a:schemeClr>
                        </a:solidFill>
                      </a:endParaRPr>
                    </a:p>
                    <a:p>
                      <a:pPr algn="ctr"/>
                      <a:endParaRPr lang="en-US" b="1" dirty="0" smtClean="0">
                        <a:solidFill>
                          <a:schemeClr val="accent1">
                            <a:lumMod val="75000"/>
                          </a:schemeClr>
                        </a:solidFill>
                      </a:endParaRPr>
                    </a:p>
                  </a:txBody>
                  <a:tcPr/>
                </a:tc>
                <a:extLst>
                  <a:ext uri="{0D108BD9-81ED-4DB2-BD59-A6C34878D82A}">
                    <a16:rowId xmlns:a16="http://schemas.microsoft.com/office/drawing/2014/main" val="1252721485"/>
                  </a:ext>
                </a:extLst>
              </a:tr>
              <a:tr h="1000616">
                <a:tc>
                  <a:txBody>
                    <a:bodyPr/>
                    <a:lstStyle/>
                    <a:p>
                      <a:pPr algn="ctr"/>
                      <a:endParaRPr lang="en-US" b="1" dirty="0" smtClean="0">
                        <a:solidFill>
                          <a:schemeClr val="accent1">
                            <a:lumMod val="75000"/>
                          </a:schemeClr>
                        </a:solidFill>
                      </a:endParaRPr>
                    </a:p>
                    <a:p>
                      <a:pPr algn="ctr"/>
                      <a:r>
                        <a:rPr lang="en-US" b="1" dirty="0" smtClean="0">
                          <a:solidFill>
                            <a:schemeClr val="accent1">
                              <a:lumMod val="75000"/>
                            </a:schemeClr>
                          </a:solidFill>
                        </a:rPr>
                        <a:t>Depression</a:t>
                      </a:r>
                      <a:r>
                        <a:rPr lang="en-US" b="1" baseline="0" dirty="0" smtClean="0">
                          <a:solidFill>
                            <a:schemeClr val="accent1">
                              <a:lumMod val="75000"/>
                            </a:schemeClr>
                          </a:solidFill>
                        </a:rPr>
                        <a:t>, a</a:t>
                      </a:r>
                      <a:r>
                        <a:rPr lang="en-US" b="1" dirty="0" smtClean="0">
                          <a:solidFill>
                            <a:schemeClr val="accent1">
                              <a:lumMod val="75000"/>
                            </a:schemeClr>
                          </a:solidFill>
                        </a:rPr>
                        <a:t>nxiety,</a:t>
                      </a:r>
                      <a:r>
                        <a:rPr lang="en-US" b="1" baseline="0" dirty="0" smtClean="0">
                          <a:solidFill>
                            <a:schemeClr val="accent1">
                              <a:lumMod val="75000"/>
                            </a:schemeClr>
                          </a:solidFill>
                        </a:rPr>
                        <a:t> and/or low self-esteem</a:t>
                      </a:r>
                      <a:endParaRPr lang="en-US" b="1" dirty="0">
                        <a:solidFill>
                          <a:schemeClr val="accent1">
                            <a:lumMod val="75000"/>
                          </a:schemeClr>
                        </a:solidFill>
                      </a:endParaRPr>
                    </a:p>
                  </a:txBody>
                  <a:tcPr/>
                </a:tc>
                <a:tc>
                  <a:txBody>
                    <a:bodyPr/>
                    <a:lstStyle/>
                    <a:p>
                      <a:pPr algn="ctr"/>
                      <a:endParaRPr lang="en-US" b="1" dirty="0" smtClean="0">
                        <a:solidFill>
                          <a:schemeClr val="accent1">
                            <a:lumMod val="75000"/>
                          </a:schemeClr>
                        </a:solidFill>
                      </a:endParaRPr>
                    </a:p>
                    <a:p>
                      <a:pPr algn="ctr"/>
                      <a:r>
                        <a:rPr lang="en-US" b="1" dirty="0" smtClean="0">
                          <a:solidFill>
                            <a:schemeClr val="accent1">
                              <a:lumMod val="75000"/>
                            </a:schemeClr>
                          </a:solidFill>
                        </a:rPr>
                        <a:t>Self-blaming</a:t>
                      </a:r>
                      <a:endParaRPr lang="en-US" b="1" dirty="0">
                        <a:solidFill>
                          <a:schemeClr val="accent1">
                            <a:lumMod val="75000"/>
                          </a:schemeClr>
                        </a:solidFill>
                      </a:endParaRPr>
                    </a:p>
                  </a:txBody>
                  <a:tcPr/>
                </a:tc>
                <a:tc>
                  <a:txBody>
                    <a:bodyPr/>
                    <a:lstStyle/>
                    <a:p>
                      <a:pPr algn="ctr"/>
                      <a:endParaRPr lang="en-US" b="1" dirty="0" smtClean="0">
                        <a:solidFill>
                          <a:schemeClr val="accent1">
                            <a:lumMod val="75000"/>
                          </a:schemeClr>
                        </a:solidFill>
                      </a:endParaRPr>
                    </a:p>
                    <a:p>
                      <a:pPr algn="ctr"/>
                      <a:r>
                        <a:rPr lang="en-US" b="1" dirty="0" smtClean="0">
                          <a:solidFill>
                            <a:schemeClr val="accent1">
                              <a:lumMod val="75000"/>
                            </a:schemeClr>
                          </a:solidFill>
                        </a:rPr>
                        <a:t>Anger </a:t>
                      </a:r>
                    </a:p>
                  </a:txBody>
                  <a:tcPr/>
                </a:tc>
                <a:extLst>
                  <a:ext uri="{0D108BD9-81ED-4DB2-BD59-A6C34878D82A}">
                    <a16:rowId xmlns:a16="http://schemas.microsoft.com/office/drawing/2014/main" val="1938489026"/>
                  </a:ext>
                </a:extLst>
              </a:tr>
              <a:tr h="1000616">
                <a:tc>
                  <a:txBody>
                    <a:bodyPr/>
                    <a:lstStyle/>
                    <a:p>
                      <a:pPr algn="ctr"/>
                      <a:endParaRPr lang="en-US" b="1" dirty="0" smtClean="0">
                        <a:solidFill>
                          <a:schemeClr val="accent1">
                            <a:lumMod val="75000"/>
                          </a:schemeClr>
                        </a:solidFill>
                      </a:endParaRPr>
                    </a:p>
                    <a:p>
                      <a:pPr algn="ctr"/>
                      <a:r>
                        <a:rPr lang="en-US" b="1" dirty="0" smtClean="0">
                          <a:solidFill>
                            <a:schemeClr val="accent1">
                              <a:lumMod val="75000"/>
                            </a:schemeClr>
                          </a:solidFill>
                        </a:rPr>
                        <a:t>Nightmares/lack</a:t>
                      </a:r>
                      <a:r>
                        <a:rPr lang="en-US" b="1" baseline="0" dirty="0" smtClean="0">
                          <a:solidFill>
                            <a:schemeClr val="accent1">
                              <a:lumMod val="75000"/>
                            </a:schemeClr>
                          </a:solidFill>
                        </a:rPr>
                        <a:t> of sleep</a:t>
                      </a:r>
                      <a:endParaRPr lang="en-US" b="1" dirty="0">
                        <a:solidFill>
                          <a:schemeClr val="accent1">
                            <a:lumMod val="75000"/>
                          </a:schemeClr>
                        </a:solidFill>
                      </a:endParaRPr>
                    </a:p>
                  </a:txBody>
                  <a:tcPr/>
                </a:tc>
                <a:tc>
                  <a:txBody>
                    <a:bodyPr/>
                    <a:lstStyle/>
                    <a:p>
                      <a:pPr algn="ctr"/>
                      <a:endParaRPr lang="en-US" b="1" dirty="0" smtClean="0">
                        <a:solidFill>
                          <a:schemeClr val="accent1">
                            <a:lumMod val="75000"/>
                          </a:schemeClr>
                        </a:solidFill>
                      </a:endParaRPr>
                    </a:p>
                    <a:p>
                      <a:pPr algn="ctr"/>
                      <a:r>
                        <a:rPr lang="en-US" b="1" dirty="0" smtClean="0">
                          <a:solidFill>
                            <a:schemeClr val="accent1">
                              <a:lumMod val="75000"/>
                            </a:schemeClr>
                          </a:solidFill>
                        </a:rPr>
                        <a:t>Trauma-bonding</a:t>
                      </a:r>
                      <a:endParaRPr lang="en-US" b="1" dirty="0">
                        <a:solidFill>
                          <a:schemeClr val="accent1">
                            <a:lumMod val="75000"/>
                          </a:schemeClr>
                        </a:solidFill>
                      </a:endParaRPr>
                    </a:p>
                  </a:txBody>
                  <a:tcPr/>
                </a:tc>
                <a:tc>
                  <a:txBody>
                    <a:bodyPr/>
                    <a:lstStyle/>
                    <a:p>
                      <a:pPr algn="ctr"/>
                      <a:endParaRPr lang="en-US" b="1" dirty="0" smtClean="0">
                        <a:solidFill>
                          <a:schemeClr val="accent1">
                            <a:lumMod val="75000"/>
                          </a:schemeClr>
                        </a:solidFill>
                      </a:endParaRPr>
                    </a:p>
                    <a:p>
                      <a:pPr algn="ctr"/>
                      <a:r>
                        <a:rPr lang="en-US" b="1" dirty="0" smtClean="0">
                          <a:solidFill>
                            <a:schemeClr val="accent1">
                              <a:lumMod val="75000"/>
                            </a:schemeClr>
                          </a:solidFill>
                        </a:rPr>
                        <a:t>Drug and alcohol</a:t>
                      </a:r>
                      <a:r>
                        <a:rPr lang="en-US" b="1" baseline="0" dirty="0" smtClean="0">
                          <a:solidFill>
                            <a:schemeClr val="accent1">
                              <a:lumMod val="75000"/>
                            </a:schemeClr>
                          </a:solidFill>
                        </a:rPr>
                        <a:t> use</a:t>
                      </a:r>
                      <a:endParaRPr lang="en-US" b="1" dirty="0">
                        <a:solidFill>
                          <a:schemeClr val="accent1">
                            <a:lumMod val="75000"/>
                          </a:schemeClr>
                        </a:solidFill>
                      </a:endParaRPr>
                    </a:p>
                  </a:txBody>
                  <a:tcPr/>
                </a:tc>
                <a:extLst>
                  <a:ext uri="{0D108BD9-81ED-4DB2-BD59-A6C34878D82A}">
                    <a16:rowId xmlns:a16="http://schemas.microsoft.com/office/drawing/2014/main" val="1070283099"/>
                  </a:ext>
                </a:extLst>
              </a:tr>
            </a:tbl>
          </a:graphicData>
        </a:graphic>
      </p:graphicFrame>
      <p:sp>
        <p:nvSpPr>
          <p:cNvPr id="6" name="TextBox 5"/>
          <p:cNvSpPr txBox="1"/>
          <p:nvPr/>
        </p:nvSpPr>
        <p:spPr>
          <a:xfrm>
            <a:off x="838200" y="1394847"/>
            <a:ext cx="7825353" cy="523220"/>
          </a:xfrm>
          <a:prstGeom prst="rect">
            <a:avLst/>
          </a:prstGeom>
          <a:noFill/>
        </p:spPr>
        <p:txBody>
          <a:bodyPr wrap="square" rtlCol="0">
            <a:spAutoFit/>
          </a:bodyPr>
          <a:lstStyle/>
          <a:p>
            <a:r>
              <a:rPr lang="en-US" sz="2800" b="1" u="sng" dirty="0" smtClean="0">
                <a:solidFill>
                  <a:schemeClr val="accent1">
                    <a:lumMod val="75000"/>
                  </a:schemeClr>
                </a:solidFill>
              </a:rPr>
              <a:t>Physical, Relational, Psychological</a:t>
            </a:r>
            <a:endParaRPr lang="en-US" sz="2800" b="1" u="sng" dirty="0">
              <a:solidFill>
                <a:schemeClr val="accent1">
                  <a:lumMod val="75000"/>
                </a:schemeClr>
              </a:solidFill>
            </a:endParaRPr>
          </a:p>
        </p:txBody>
      </p:sp>
    </p:spTree>
    <p:extLst>
      <p:ext uri="{BB962C8B-B14F-4D97-AF65-F5344CB8AC3E}">
        <p14:creationId xmlns:p14="http://schemas.microsoft.com/office/powerpoint/2010/main" val="713242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719" y="551106"/>
            <a:ext cx="10515600" cy="828244"/>
          </a:xfrm>
        </p:spPr>
        <p:txBody>
          <a:bodyPr>
            <a:normAutofit fontScale="90000"/>
          </a:bodyPr>
          <a:lstStyle/>
          <a:p>
            <a:r>
              <a:rPr lang="en-US" dirty="0" smtClean="0"/>
              <a:t/>
            </a:r>
            <a:br>
              <a:rPr lang="en-US" dirty="0" smtClean="0"/>
            </a:br>
            <a:r>
              <a:rPr lang="en-US" sz="4300" dirty="0" smtClean="0"/>
              <a:t>FLOODING</a:t>
            </a:r>
            <a:r>
              <a:rPr lang="en-US" dirty="0" smtClean="0"/>
              <a:t> </a:t>
            </a:r>
            <a:br>
              <a:rPr lang="en-US" dirty="0" smtClean="0"/>
            </a:br>
            <a:endParaRPr lang="en-US" dirty="0"/>
          </a:p>
        </p:txBody>
      </p:sp>
      <p:sp>
        <p:nvSpPr>
          <p:cNvPr id="3" name="Content Placeholder 2"/>
          <p:cNvSpPr>
            <a:spLocks noGrp="1"/>
          </p:cNvSpPr>
          <p:nvPr>
            <p:ph idx="1"/>
          </p:nvPr>
        </p:nvSpPr>
        <p:spPr>
          <a:xfrm>
            <a:off x="188500" y="1544957"/>
            <a:ext cx="6560128" cy="4686025"/>
          </a:xfrm>
        </p:spPr>
        <p:txBody>
          <a:bodyPr>
            <a:normAutofit/>
          </a:bodyPr>
          <a:lstStyle/>
          <a:p>
            <a:pPr lvl="1">
              <a:lnSpc>
                <a:spcPct val="100000"/>
              </a:lnSpc>
            </a:pPr>
            <a:r>
              <a:rPr lang="en-US" dirty="0" smtClean="0"/>
              <a:t>Memories flood all at once</a:t>
            </a:r>
          </a:p>
          <a:p>
            <a:pPr marL="457200" lvl="1" indent="0">
              <a:lnSpc>
                <a:spcPct val="100000"/>
              </a:lnSpc>
              <a:buNone/>
            </a:pPr>
            <a:endParaRPr lang="en-US" dirty="0" smtClean="0"/>
          </a:p>
          <a:p>
            <a:pPr lvl="1"/>
            <a:r>
              <a:rPr lang="en-US" dirty="0" smtClean="0"/>
              <a:t>Unable </a:t>
            </a:r>
            <a:r>
              <a:rPr lang="en-US" dirty="0"/>
              <a:t>to stop themselves from talking</a:t>
            </a:r>
          </a:p>
          <a:p>
            <a:pPr lvl="1"/>
            <a:endParaRPr lang="en-US" dirty="0" smtClean="0"/>
          </a:p>
          <a:p>
            <a:pPr lvl="1"/>
            <a:r>
              <a:rPr lang="en-US" dirty="0" smtClean="0"/>
              <a:t>Client moves back and forth between different traumatic experiences</a:t>
            </a:r>
          </a:p>
          <a:p>
            <a:pPr marL="457200" lvl="1" indent="0">
              <a:buNone/>
            </a:pPr>
            <a:endParaRPr lang="en-US" dirty="0"/>
          </a:p>
          <a:p>
            <a:pPr lvl="1"/>
            <a:r>
              <a:rPr lang="en-US" dirty="0" smtClean="0"/>
              <a:t>Can’t construct a chronological narrative  </a:t>
            </a:r>
          </a:p>
          <a:p>
            <a:pPr marL="914400" lvl="2" indent="0">
              <a:buNone/>
            </a:pPr>
            <a:endParaRPr lang="en-US" sz="2400" dirty="0" smtClean="0"/>
          </a:p>
          <a:p>
            <a:pPr lvl="1"/>
            <a:r>
              <a:rPr lang="en-US" dirty="0" smtClean="0"/>
              <a:t>Possible flashbacks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628" y="1929418"/>
            <a:ext cx="4953050" cy="3876864"/>
          </a:xfrm>
          <a:prstGeom prst="rect">
            <a:avLst/>
          </a:prstGeom>
        </p:spPr>
      </p:pic>
    </p:spTree>
    <p:extLst>
      <p:ext uri="{BB962C8B-B14F-4D97-AF65-F5344CB8AC3E}">
        <p14:creationId xmlns:p14="http://schemas.microsoft.com/office/powerpoint/2010/main" val="3150057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9440"/>
            <a:ext cx="10515600" cy="1200204"/>
          </a:xfrm>
        </p:spPr>
        <p:txBody>
          <a:bodyPr>
            <a:normAutofit fontScale="90000"/>
          </a:bodyPr>
          <a:lstStyle/>
          <a:p>
            <a:r>
              <a:rPr lang="en-US" dirty="0" smtClean="0"/>
              <a:t/>
            </a:r>
            <a:br>
              <a:rPr lang="en-US" dirty="0" smtClean="0"/>
            </a:br>
            <a:r>
              <a:rPr lang="en-US" sz="4300" dirty="0" smtClean="0"/>
              <a:t>HOW TO HELP YOUR CLIENT THROUGH A DIFFICULT PART OF THEIR STORY</a:t>
            </a:r>
            <a:r>
              <a:rPr lang="en-US" dirty="0" smtClean="0"/>
              <a:t/>
            </a:r>
            <a:br>
              <a:rPr lang="en-US" dirty="0" smtClean="0"/>
            </a:br>
            <a:endParaRPr lang="en-US" dirty="0"/>
          </a:p>
        </p:txBody>
      </p:sp>
      <p:sp>
        <p:nvSpPr>
          <p:cNvPr id="3" name="Content Placeholder 2"/>
          <p:cNvSpPr>
            <a:spLocks noGrp="1"/>
          </p:cNvSpPr>
          <p:nvPr>
            <p:ph idx="1"/>
          </p:nvPr>
        </p:nvSpPr>
        <p:spPr>
          <a:xfrm>
            <a:off x="838200" y="1748132"/>
            <a:ext cx="10515600" cy="4776653"/>
          </a:xfrm>
        </p:spPr>
        <p:txBody>
          <a:bodyPr>
            <a:normAutofit/>
          </a:bodyPr>
          <a:lstStyle/>
          <a:p>
            <a:pPr marL="0" indent="0">
              <a:buNone/>
            </a:pPr>
            <a:r>
              <a:rPr lang="en-US" sz="2700" b="1" u="sng" dirty="0" smtClean="0"/>
              <a:t>Grounding</a:t>
            </a:r>
            <a:r>
              <a:rPr lang="en-US" sz="2700" b="1" dirty="0" smtClean="0"/>
              <a:t>: </a:t>
            </a:r>
            <a:r>
              <a:rPr lang="en-US" sz="2700" dirty="0" smtClean="0"/>
              <a:t>Bring your client back to the present</a:t>
            </a:r>
            <a:endParaRPr lang="en-US" sz="2000" dirty="0"/>
          </a:p>
          <a:p>
            <a:pPr lvl="1"/>
            <a:endParaRPr lang="en-US" sz="2000" dirty="0" smtClean="0"/>
          </a:p>
          <a:p>
            <a:pPr lvl="1"/>
            <a:r>
              <a:rPr lang="en-US" dirty="0" smtClean="0"/>
              <a:t>Gently stop client</a:t>
            </a:r>
          </a:p>
          <a:p>
            <a:pPr lvl="1"/>
            <a:r>
              <a:rPr lang="en-US" dirty="0" smtClean="0"/>
              <a:t>Pour some water or tea</a:t>
            </a:r>
          </a:p>
          <a:p>
            <a:pPr lvl="1"/>
            <a:r>
              <a:rPr lang="en-US" dirty="0" smtClean="0"/>
              <a:t>Walk outside for fresh air</a:t>
            </a:r>
          </a:p>
          <a:p>
            <a:pPr lvl="1"/>
            <a:r>
              <a:rPr lang="en-US" dirty="0" smtClean="0"/>
              <a:t>Walk client to the bathroom</a:t>
            </a:r>
          </a:p>
          <a:p>
            <a:pPr lvl="1"/>
            <a:r>
              <a:rPr lang="en-US" dirty="0" smtClean="0"/>
              <a:t>Encourage client to take deep breaths</a:t>
            </a:r>
          </a:p>
          <a:p>
            <a:pPr lvl="1"/>
            <a:r>
              <a:rPr lang="en-US" dirty="0" smtClean="0"/>
              <a:t>Ask neutral questions (e.g., plans for after they leave the office, the weather, etc.)</a:t>
            </a:r>
          </a:p>
          <a:p>
            <a:pPr lvl="1"/>
            <a:r>
              <a:rPr lang="en-US" dirty="0" smtClean="0"/>
              <a:t>Client may have their own grounding tool</a:t>
            </a:r>
            <a:endParaRPr lang="en-US" sz="2700" dirty="0" smtClean="0"/>
          </a:p>
          <a:p>
            <a:endParaRPr lang="en-US" dirty="0"/>
          </a:p>
        </p:txBody>
      </p:sp>
    </p:spTree>
    <p:extLst>
      <p:ext uri="{BB962C8B-B14F-4D97-AF65-F5344CB8AC3E}">
        <p14:creationId xmlns:p14="http://schemas.microsoft.com/office/powerpoint/2010/main" val="3834807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943" y="2191656"/>
            <a:ext cx="10515600" cy="1872343"/>
          </a:xfrm>
        </p:spPr>
        <p:txBody>
          <a:bodyPr/>
          <a:lstStyle/>
          <a:p>
            <a:pPr algn="ctr"/>
            <a:r>
              <a:rPr lang="en-US" dirty="0"/>
              <a:t>What is Human Trafficking?</a:t>
            </a:r>
            <a:endParaRPr lang="es-ES_tradnl" dirty="0"/>
          </a:p>
        </p:txBody>
      </p:sp>
    </p:spTree>
    <p:extLst>
      <p:ext uri="{BB962C8B-B14F-4D97-AF65-F5344CB8AC3E}">
        <p14:creationId xmlns:p14="http://schemas.microsoft.com/office/powerpoint/2010/main" val="1004016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MANIFESTATIONS OF TRAUMA</a:t>
            </a:r>
            <a:endParaRPr lang="en-US" sz="3900" dirty="0"/>
          </a:p>
        </p:txBody>
      </p:sp>
      <p:sp>
        <p:nvSpPr>
          <p:cNvPr id="3" name="Content Placeholder 2"/>
          <p:cNvSpPr>
            <a:spLocks noGrp="1"/>
          </p:cNvSpPr>
          <p:nvPr>
            <p:ph idx="1"/>
          </p:nvPr>
        </p:nvSpPr>
        <p:spPr/>
        <p:txBody>
          <a:bodyPr/>
          <a:lstStyle/>
          <a:p>
            <a:pPr marL="0" indent="0">
              <a:buNone/>
            </a:pPr>
            <a:r>
              <a:rPr lang="en-US" b="1" u="sng" dirty="0" smtClean="0"/>
              <a:t>Minimization</a:t>
            </a:r>
          </a:p>
          <a:p>
            <a:pPr lvl="1"/>
            <a:r>
              <a:rPr lang="en-US" dirty="0" smtClean="0"/>
              <a:t>Survival mechanism</a:t>
            </a:r>
          </a:p>
          <a:p>
            <a:pPr lvl="1"/>
            <a:r>
              <a:rPr lang="en-US" dirty="0" smtClean="0"/>
              <a:t>Diminish or deny the intensity of traumatic events</a:t>
            </a:r>
          </a:p>
          <a:p>
            <a:pPr lvl="1"/>
            <a:r>
              <a:rPr lang="en-US" dirty="0" smtClean="0"/>
              <a:t>Disconnects emotional response from content</a:t>
            </a:r>
          </a:p>
          <a:p>
            <a:pPr marL="457200" lvl="1" indent="0">
              <a:buNone/>
            </a:pPr>
            <a:endParaRPr lang="en-US" u="sng" dirty="0" smtClean="0"/>
          </a:p>
          <a:p>
            <a:pPr marL="0" indent="0">
              <a:buNone/>
            </a:pPr>
            <a:r>
              <a:rPr lang="en-US" b="1" u="sng" dirty="0" smtClean="0"/>
              <a:t>Result</a:t>
            </a:r>
            <a:endParaRPr lang="en-US" dirty="0" smtClean="0"/>
          </a:p>
          <a:p>
            <a:pPr lvl="1"/>
            <a:r>
              <a:rPr lang="en-US" dirty="0" smtClean="0"/>
              <a:t>Minimize harm (“not as bad as it could be”) or omit important traumatic events </a:t>
            </a:r>
          </a:p>
          <a:p>
            <a:pPr lvl="1"/>
            <a:r>
              <a:rPr lang="en-US" dirty="0" smtClean="0"/>
              <a:t>Flat </a:t>
            </a:r>
            <a:r>
              <a:rPr lang="en-US" dirty="0"/>
              <a:t>affect; no emotion, no tears</a:t>
            </a:r>
          </a:p>
          <a:p>
            <a:pPr lvl="1"/>
            <a:endParaRPr lang="en-US" b="1" u="sng" dirty="0"/>
          </a:p>
        </p:txBody>
      </p:sp>
    </p:spTree>
    <p:extLst>
      <p:ext uri="{BB962C8B-B14F-4D97-AF65-F5344CB8AC3E}">
        <p14:creationId xmlns:p14="http://schemas.microsoft.com/office/powerpoint/2010/main" val="3294861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Screening &amp; Intake</a:t>
            </a:r>
            <a:endParaRPr lang="en-US" dirty="0"/>
          </a:p>
        </p:txBody>
      </p:sp>
    </p:spTree>
    <p:extLst>
      <p:ext uri="{BB962C8B-B14F-4D97-AF65-F5344CB8AC3E}">
        <p14:creationId xmlns:p14="http://schemas.microsoft.com/office/powerpoint/2010/main" val="2575890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you practice trauma informed screening?</a:t>
            </a:r>
          </a:p>
        </p:txBody>
      </p:sp>
      <p:pic>
        <p:nvPicPr>
          <p:cNvPr id="4" name="Content Placeholder 6"/>
          <p:cNvPicPr>
            <a:picLocks noGrp="1" noChangeAspect="1"/>
          </p:cNvPicPr>
          <p:nvPr>
            <p:ph idx="1"/>
          </p:nvPr>
        </p:nvPicPr>
        <p:blipFill>
          <a:blip r:embed="rId2"/>
          <a:stretch>
            <a:fillRect/>
          </a:stretch>
        </p:blipFill>
        <p:spPr>
          <a:xfrm>
            <a:off x="838200" y="2024678"/>
            <a:ext cx="10515600" cy="3953232"/>
          </a:xfrm>
          <a:prstGeom prst="rect">
            <a:avLst/>
          </a:prstGeom>
        </p:spPr>
      </p:pic>
      <p:pic>
        <p:nvPicPr>
          <p:cNvPr id="5" name="Picture 4"/>
          <p:cNvPicPr>
            <a:picLocks noChangeAspect="1"/>
          </p:cNvPicPr>
          <p:nvPr/>
        </p:nvPicPr>
        <p:blipFill>
          <a:blip r:embed="rId3"/>
          <a:stretch>
            <a:fillRect/>
          </a:stretch>
        </p:blipFill>
        <p:spPr>
          <a:xfrm>
            <a:off x="1121233" y="2359059"/>
            <a:ext cx="9949534" cy="2139881"/>
          </a:xfrm>
          <a:prstGeom prst="rect">
            <a:avLst/>
          </a:prstGeom>
        </p:spPr>
      </p:pic>
    </p:spTree>
    <p:extLst>
      <p:ext uri="{BB962C8B-B14F-4D97-AF65-F5344CB8AC3E}">
        <p14:creationId xmlns:p14="http://schemas.microsoft.com/office/powerpoint/2010/main" val="305413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SETTING THE STAGE:  </a:t>
            </a:r>
            <a:br>
              <a:rPr lang="en-US" sz="3900" dirty="0" smtClean="0"/>
            </a:br>
            <a:r>
              <a:rPr lang="en-US" sz="3900" dirty="0"/>
              <a:t> </a:t>
            </a:r>
            <a:r>
              <a:rPr lang="en-US" sz="3900" dirty="0" smtClean="0"/>
              <a:t>      CREATING A SAFE SPACE</a:t>
            </a:r>
            <a:endParaRPr lang="en-US" sz="3900" dirty="0"/>
          </a:p>
        </p:txBody>
      </p:sp>
      <p:sp>
        <p:nvSpPr>
          <p:cNvPr id="3" name="Content Placeholder 2"/>
          <p:cNvSpPr>
            <a:spLocks noGrp="1"/>
          </p:cNvSpPr>
          <p:nvPr>
            <p:ph idx="1"/>
          </p:nvPr>
        </p:nvSpPr>
        <p:spPr>
          <a:xfrm>
            <a:off x="707571" y="1425039"/>
            <a:ext cx="10515600" cy="4785756"/>
          </a:xfrm>
        </p:spPr>
        <p:txBody>
          <a:bodyPr>
            <a:normAutofit/>
          </a:bodyPr>
          <a:lstStyle/>
          <a:p>
            <a:pPr marL="0" indent="0">
              <a:lnSpc>
                <a:spcPct val="160000"/>
              </a:lnSpc>
              <a:buNone/>
            </a:pPr>
            <a:endParaRPr lang="en-US" sz="4400" dirty="0" smtClean="0"/>
          </a:p>
          <a:p>
            <a:pPr marL="0" indent="0">
              <a:lnSpc>
                <a:spcPct val="160000"/>
              </a:lnSpc>
              <a:buNone/>
            </a:pPr>
            <a:endParaRPr lang="en-US" sz="44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18" y="1955837"/>
            <a:ext cx="6410036" cy="3487060"/>
          </a:xfrm>
          <a:prstGeom prst="rect">
            <a:avLst/>
          </a:prstGeom>
        </p:spPr>
      </p:pic>
    </p:spTree>
    <p:extLst>
      <p:ext uri="{BB962C8B-B14F-4D97-AF65-F5344CB8AC3E}">
        <p14:creationId xmlns:p14="http://schemas.microsoft.com/office/powerpoint/2010/main" val="2946670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&amp; Transparency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9506" y="2392498"/>
            <a:ext cx="5695950" cy="3189732"/>
          </a:xfrm>
        </p:spPr>
      </p:pic>
    </p:spTree>
    <p:extLst>
      <p:ext uri="{BB962C8B-B14F-4D97-AF65-F5344CB8AC3E}">
        <p14:creationId xmlns:p14="http://schemas.microsoft.com/office/powerpoint/2010/main" val="2686328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Mitigate power differential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3581" y="2116477"/>
            <a:ext cx="5187664" cy="2905092"/>
          </a:xfrm>
        </p:spPr>
      </p:pic>
    </p:spTree>
    <p:extLst>
      <p:ext uri="{BB962C8B-B14F-4D97-AF65-F5344CB8AC3E}">
        <p14:creationId xmlns:p14="http://schemas.microsoft.com/office/powerpoint/2010/main" val="1274310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INTERVIEW WITH A TRAUMA-INFORMED APPROACH</a:t>
            </a:r>
            <a:endParaRPr lang="en-US" sz="3900" dirty="0"/>
          </a:p>
        </p:txBody>
      </p:sp>
      <p:sp>
        <p:nvSpPr>
          <p:cNvPr id="3" name="Content Placeholder 2"/>
          <p:cNvSpPr>
            <a:spLocks noGrp="1"/>
          </p:cNvSpPr>
          <p:nvPr>
            <p:ph idx="1"/>
          </p:nvPr>
        </p:nvSpPr>
        <p:spPr/>
        <p:txBody>
          <a:bodyPr>
            <a:normAutofit/>
          </a:bodyPr>
          <a:lstStyle/>
          <a:p>
            <a:pPr lvl="0"/>
            <a:r>
              <a:rPr lang="en-US" sz="2400" dirty="0" smtClean="0"/>
              <a:t>Use open-ended questions </a:t>
            </a:r>
          </a:p>
          <a:p>
            <a:pPr lvl="1"/>
            <a:r>
              <a:rPr lang="en-US" dirty="0" smtClean="0"/>
              <a:t>Try not to interrupt too much (unless client is flooding) </a:t>
            </a:r>
          </a:p>
          <a:p>
            <a:pPr lvl="1"/>
            <a:r>
              <a:rPr lang="en-US" dirty="0" smtClean="0"/>
              <a:t>Record your questions and go back later to ask clarifying questions </a:t>
            </a:r>
          </a:p>
          <a:p>
            <a:pPr marL="457200" lvl="1" indent="0">
              <a:buNone/>
            </a:pPr>
            <a:endParaRPr lang="en-US" dirty="0" smtClean="0"/>
          </a:p>
          <a:p>
            <a:pPr lvl="0"/>
            <a:r>
              <a:rPr lang="en-US" sz="2400" dirty="0" smtClean="0"/>
              <a:t>Ask only what you need to know </a:t>
            </a:r>
          </a:p>
          <a:p>
            <a:pPr lvl="1"/>
            <a:r>
              <a:rPr lang="en-US" dirty="0" smtClean="0"/>
              <a:t>Ex:  Name change case vs. asylum case</a:t>
            </a:r>
          </a:p>
          <a:p>
            <a:pPr marL="457200" lvl="1" indent="0">
              <a:buNone/>
            </a:pPr>
            <a:endParaRPr lang="en-US" dirty="0" smtClean="0"/>
          </a:p>
          <a:p>
            <a:pPr lvl="0"/>
            <a:r>
              <a:rPr lang="en-US" sz="2400" dirty="0" smtClean="0"/>
              <a:t>Be careful with labeling </a:t>
            </a:r>
          </a:p>
          <a:p>
            <a:pPr lvl="1"/>
            <a:r>
              <a:rPr lang="en-US" dirty="0" smtClean="0"/>
              <a:t>Trafficked, raped, persecuted</a:t>
            </a:r>
          </a:p>
          <a:p>
            <a:pPr lvl="1"/>
            <a:r>
              <a:rPr lang="en-US" dirty="0" smtClean="0"/>
              <a:t>Mirror client’s language </a:t>
            </a:r>
          </a:p>
          <a:p>
            <a:endParaRPr lang="en-US" dirty="0"/>
          </a:p>
        </p:txBody>
      </p:sp>
    </p:spTree>
    <p:extLst>
      <p:ext uri="{BB962C8B-B14F-4D97-AF65-F5344CB8AC3E}">
        <p14:creationId xmlns:p14="http://schemas.microsoft.com/office/powerpoint/2010/main" val="1096607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More Interview tips</a:t>
            </a:r>
            <a:endParaRPr lang="en-US" sz="3900" dirty="0"/>
          </a:p>
        </p:txBody>
      </p:sp>
      <p:sp>
        <p:nvSpPr>
          <p:cNvPr id="3" name="Content Placeholder 2"/>
          <p:cNvSpPr>
            <a:spLocks noGrp="1"/>
          </p:cNvSpPr>
          <p:nvPr>
            <p:ph idx="1"/>
          </p:nvPr>
        </p:nvSpPr>
        <p:spPr/>
        <p:txBody>
          <a:bodyPr>
            <a:normAutofit lnSpcReduction="10000"/>
          </a:bodyPr>
          <a:lstStyle/>
          <a:p>
            <a:pPr lvl="0"/>
            <a:r>
              <a:rPr lang="en-US" sz="2500" dirty="0" smtClean="0"/>
              <a:t>Non-judgmental and non-victim blaming questions </a:t>
            </a:r>
          </a:p>
          <a:p>
            <a:pPr lvl="1"/>
            <a:r>
              <a:rPr lang="en-US" sz="2100" dirty="0" smtClean="0"/>
              <a:t>Don’t ask questions that presume a right or wrong way of doing things.</a:t>
            </a:r>
          </a:p>
          <a:p>
            <a:pPr lvl="1"/>
            <a:r>
              <a:rPr lang="en-US" sz="2100" dirty="0" smtClean="0"/>
              <a:t>Ex: “Why did you wait so long to come forward?”             “Tell me about your decision to seek help from the police.”  </a:t>
            </a:r>
          </a:p>
          <a:p>
            <a:pPr lvl="1"/>
            <a:endParaRPr lang="en-US" sz="2100" dirty="0" smtClean="0"/>
          </a:p>
          <a:p>
            <a:r>
              <a:rPr lang="en-US" sz="2500" dirty="0" smtClean="0"/>
              <a:t>Use context to build a timeline</a:t>
            </a:r>
          </a:p>
          <a:p>
            <a:pPr lvl="1"/>
            <a:r>
              <a:rPr lang="en-US" sz="2100" dirty="0" smtClean="0"/>
              <a:t>How old was your son?</a:t>
            </a:r>
          </a:p>
          <a:p>
            <a:pPr lvl="1"/>
            <a:r>
              <a:rPr lang="en-US" sz="2100" dirty="0" smtClean="0"/>
              <a:t>What was the weather like?</a:t>
            </a:r>
          </a:p>
          <a:p>
            <a:pPr lvl="1"/>
            <a:r>
              <a:rPr lang="en-US" sz="2100" dirty="0" smtClean="0"/>
              <a:t>Was it near a holiday?</a:t>
            </a:r>
          </a:p>
          <a:p>
            <a:pPr marL="457200" lvl="1" indent="0">
              <a:buNone/>
            </a:pPr>
            <a:endParaRPr lang="en-US" sz="2100" dirty="0" smtClean="0"/>
          </a:p>
          <a:p>
            <a:r>
              <a:rPr lang="en-US" sz="2500" dirty="0" smtClean="0"/>
              <a:t>Don’t force details</a:t>
            </a:r>
          </a:p>
          <a:p>
            <a:pPr lvl="1"/>
            <a:r>
              <a:rPr lang="en-US" sz="2100" dirty="0" smtClean="0"/>
              <a:t>May need to use creative lawyering (e.g., evidence-based cases, etc.)</a:t>
            </a:r>
          </a:p>
          <a:p>
            <a:endParaRPr lang="en-US" dirty="0"/>
          </a:p>
        </p:txBody>
      </p:sp>
      <p:sp>
        <p:nvSpPr>
          <p:cNvPr id="4" name="Notched Right Arrow 3"/>
          <p:cNvSpPr/>
          <p:nvPr/>
        </p:nvSpPr>
        <p:spPr>
          <a:xfrm>
            <a:off x="7595245" y="2562970"/>
            <a:ext cx="545027" cy="21348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5727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a:bodyPr>
          <a:lstStyle/>
          <a:p>
            <a:r>
              <a:rPr lang="en-US" sz="3900" dirty="0" smtClean="0"/>
              <a:t>DISCUSSING SENSITIVE TOPICS</a:t>
            </a:r>
            <a:endParaRPr lang="en-US" sz="3900" dirty="0"/>
          </a:p>
        </p:txBody>
      </p:sp>
      <p:sp>
        <p:nvSpPr>
          <p:cNvPr id="3" name="Content Placeholder 2"/>
          <p:cNvSpPr>
            <a:spLocks noGrp="1"/>
          </p:cNvSpPr>
          <p:nvPr>
            <p:ph idx="1"/>
          </p:nvPr>
        </p:nvSpPr>
        <p:spPr>
          <a:xfrm>
            <a:off x="838200" y="1825624"/>
            <a:ext cx="10515600" cy="4668165"/>
          </a:xfrm>
        </p:spPr>
        <p:txBody>
          <a:bodyPr>
            <a:normAutofit/>
          </a:bodyPr>
          <a:lstStyle/>
          <a:p>
            <a:r>
              <a:rPr lang="en-US" sz="2600" b="1" dirty="0" smtClean="0"/>
              <a:t>Provide</a:t>
            </a:r>
            <a:r>
              <a:rPr lang="en-US" sz="2600" dirty="0" smtClean="0"/>
              <a:t> a warning before jumping into a difficult topic</a:t>
            </a:r>
          </a:p>
          <a:p>
            <a:r>
              <a:rPr lang="en-US" sz="2600" b="1" dirty="0" smtClean="0"/>
              <a:t>Explain</a:t>
            </a:r>
            <a:r>
              <a:rPr lang="en-US" sz="2600" dirty="0" smtClean="0"/>
              <a:t> WHY the question is necessary to the legal case</a:t>
            </a:r>
          </a:p>
          <a:p>
            <a:r>
              <a:rPr lang="en-US" sz="2600" b="1" dirty="0" smtClean="0"/>
              <a:t>Don’t </a:t>
            </a:r>
            <a:r>
              <a:rPr lang="en-US" sz="2600" dirty="0" smtClean="0"/>
              <a:t>express entitlement to information (trust must be earned!)</a:t>
            </a:r>
          </a:p>
          <a:p>
            <a:r>
              <a:rPr lang="en-US" sz="2600" b="1" dirty="0" smtClean="0"/>
              <a:t>Monitor </a:t>
            </a:r>
            <a:r>
              <a:rPr lang="en-US" sz="2600" dirty="0" smtClean="0"/>
              <a:t>your client’s reactions</a:t>
            </a:r>
          </a:p>
          <a:p>
            <a:r>
              <a:rPr lang="en-US" sz="2600" b="1" dirty="0" smtClean="0"/>
              <a:t>Monitor </a:t>
            </a:r>
            <a:r>
              <a:rPr lang="en-US" sz="2600" dirty="0" smtClean="0"/>
              <a:t>your own reactions</a:t>
            </a:r>
          </a:p>
          <a:p>
            <a:r>
              <a:rPr lang="en-US" sz="2600" b="1" dirty="0" smtClean="0"/>
              <a:t>Be </a:t>
            </a:r>
            <a:r>
              <a:rPr lang="en-US" sz="2600" dirty="0" smtClean="0"/>
              <a:t>comfortable with silence as things are remembered </a:t>
            </a:r>
          </a:p>
          <a:p>
            <a:r>
              <a:rPr lang="en-US" sz="2600" b="1" dirty="0" smtClean="0"/>
              <a:t>Leave </a:t>
            </a:r>
            <a:r>
              <a:rPr lang="en-US" sz="2600" dirty="0" smtClean="0"/>
              <a:t>the door open for other things to be shared later (if possible)</a:t>
            </a:r>
            <a:endParaRPr lang="en-US" sz="2600" b="1" dirty="0"/>
          </a:p>
        </p:txBody>
      </p:sp>
    </p:spTree>
    <p:extLst>
      <p:ext uri="{BB962C8B-B14F-4D97-AF65-F5344CB8AC3E}">
        <p14:creationId xmlns:p14="http://schemas.microsoft.com/office/powerpoint/2010/main" val="4250450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HOW TO HELP YOUR CLIENT THROUGH A DIFFICULT PART OF THEIR STORY</a:t>
            </a:r>
            <a:endParaRPr lang="en-US" sz="3900" dirty="0"/>
          </a:p>
        </p:txBody>
      </p:sp>
      <p:sp>
        <p:nvSpPr>
          <p:cNvPr id="3" name="Content Placeholder 2"/>
          <p:cNvSpPr>
            <a:spLocks noGrp="1"/>
          </p:cNvSpPr>
          <p:nvPr>
            <p:ph idx="1"/>
          </p:nvPr>
        </p:nvSpPr>
        <p:spPr/>
        <p:txBody>
          <a:bodyPr>
            <a:normAutofit/>
          </a:bodyPr>
          <a:lstStyle/>
          <a:p>
            <a:pPr lvl="0"/>
            <a:r>
              <a:rPr lang="en-US" sz="2400" dirty="0" smtClean="0"/>
              <a:t>Strength-based perspective</a:t>
            </a:r>
          </a:p>
          <a:p>
            <a:pPr lvl="1"/>
            <a:r>
              <a:rPr lang="en-US" dirty="0" smtClean="0"/>
              <a:t>Ex: “It took incredible courage to reach out for help”</a:t>
            </a:r>
          </a:p>
          <a:p>
            <a:pPr marL="457200" lvl="1" indent="0">
              <a:buNone/>
            </a:pPr>
            <a:endParaRPr lang="en-US" dirty="0" smtClean="0"/>
          </a:p>
          <a:p>
            <a:r>
              <a:rPr lang="en-US" sz="2400" dirty="0" smtClean="0"/>
              <a:t>Be compassionate (“I’m so sorry that happened”) but avoid anything that makes your client seem damaged or fragile (“you poor thing”; “I’ve never heard something so horrible”)</a:t>
            </a:r>
          </a:p>
          <a:p>
            <a:pPr marL="0" indent="0">
              <a:buNone/>
            </a:pPr>
            <a:endParaRPr lang="en-US" sz="2400" dirty="0" smtClean="0"/>
          </a:p>
          <a:p>
            <a:r>
              <a:rPr lang="en-US" sz="2400" dirty="0" smtClean="0"/>
              <a:t>Do not engage in physical contact</a:t>
            </a:r>
            <a:endParaRPr lang="en-US" dirty="0"/>
          </a:p>
        </p:txBody>
      </p:sp>
    </p:spTree>
    <p:extLst>
      <p:ext uri="{BB962C8B-B14F-4D97-AF65-F5344CB8AC3E}">
        <p14:creationId xmlns:p14="http://schemas.microsoft.com/office/powerpoint/2010/main" val="1806953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20694" y="452975"/>
            <a:ext cx="5401235" cy="5878532"/>
          </a:xfrm>
          <a:prstGeom prst="rect">
            <a:avLst/>
          </a:prstGeom>
          <a:noFill/>
        </p:spPr>
        <p:txBody>
          <a:bodyPr wrap="square" rtlCol="0">
            <a:spAutoFit/>
          </a:bodyPr>
          <a:lstStyle/>
          <a:p>
            <a:r>
              <a:rPr lang="en-US" sz="3600" b="1" dirty="0" smtClean="0">
                <a:solidFill>
                  <a:srgbClr val="0070C0"/>
                </a:solidFill>
                <a:latin typeface="Arial" panose="020B0604020202020204" pitchFamily="34" charset="0"/>
                <a:cs typeface="Arial" panose="020B0604020202020204" pitchFamily="34" charset="0"/>
              </a:rPr>
              <a:t>Globally</a:t>
            </a:r>
          </a:p>
          <a:p>
            <a:endParaRPr lang="en-US" sz="1000" b="1"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0070C0"/>
                </a:solidFill>
                <a:latin typeface="Arial" panose="020B0604020202020204" pitchFamily="34" charset="0"/>
                <a:cs typeface="Arial" panose="020B0604020202020204" pitchFamily="34" charset="0"/>
              </a:rPr>
              <a:t>Trafficking generates approximately </a:t>
            </a:r>
            <a:r>
              <a:rPr lang="en-US" sz="2400" b="1" dirty="0">
                <a:solidFill>
                  <a:srgbClr val="0070C0"/>
                </a:solidFill>
                <a:latin typeface="Arial" panose="020B0604020202020204" pitchFamily="34" charset="0"/>
                <a:cs typeface="Arial" panose="020B0604020202020204" pitchFamily="34" charset="0"/>
              </a:rPr>
              <a:t>$150 billion annually</a:t>
            </a:r>
            <a:r>
              <a:rPr lang="en-US" sz="2400" dirty="0">
                <a:solidFill>
                  <a:srgbClr val="0070C0"/>
                </a:solidFill>
                <a:latin typeface="Arial" panose="020B0604020202020204" pitchFamily="34" charset="0"/>
                <a:cs typeface="Arial" panose="020B0604020202020204" pitchFamily="34" charset="0"/>
              </a:rPr>
              <a:t> (Sources: UN Office on Drugs and Crime, International Labor Organization)</a:t>
            </a:r>
          </a:p>
          <a:p>
            <a:endParaRPr lang="en-US" sz="24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0070C0"/>
                </a:solidFill>
                <a:latin typeface="Arial" panose="020B0604020202020204" pitchFamily="34" charset="0"/>
                <a:cs typeface="Arial" panose="020B0604020202020204" pitchFamily="34" charset="0"/>
              </a:rPr>
              <a:t>Trafficking in persons is often referred to as one of the </a:t>
            </a:r>
            <a:r>
              <a:rPr lang="en-US" sz="2400" b="1" dirty="0">
                <a:solidFill>
                  <a:srgbClr val="0070C0"/>
                </a:solidFill>
                <a:latin typeface="Arial" panose="020B0604020202020204" pitchFamily="34" charset="0"/>
                <a:cs typeface="Arial" panose="020B0604020202020204" pitchFamily="34" charset="0"/>
              </a:rPr>
              <a:t>fastest-growing</a:t>
            </a:r>
            <a:r>
              <a:rPr lang="en-US" sz="2400" dirty="0">
                <a:solidFill>
                  <a:srgbClr val="0070C0"/>
                </a:solidFill>
                <a:latin typeface="Arial" panose="020B0604020202020204" pitchFamily="34" charset="0"/>
                <a:cs typeface="Arial" panose="020B0604020202020204" pitchFamily="34" charset="0"/>
              </a:rPr>
              <a:t> transnational organized crimes (UN)</a:t>
            </a:r>
          </a:p>
          <a:p>
            <a:endParaRPr lang="en-US" sz="24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0070C0"/>
                </a:solidFill>
                <a:latin typeface="Arial" panose="020B0604020202020204" pitchFamily="34" charset="0"/>
                <a:cs typeface="Arial" panose="020B0604020202020204" pitchFamily="34" charset="0"/>
              </a:rPr>
              <a:t>Human trafficking is the </a:t>
            </a:r>
            <a:r>
              <a:rPr lang="en-US" sz="2400" b="1" dirty="0" smtClean="0">
                <a:solidFill>
                  <a:srgbClr val="0070C0"/>
                </a:solidFill>
                <a:latin typeface="Arial" panose="020B0604020202020204" pitchFamily="34" charset="0"/>
                <a:cs typeface="Arial" panose="020B0604020202020204" pitchFamily="34" charset="0"/>
              </a:rPr>
              <a:t>second </a:t>
            </a:r>
            <a:r>
              <a:rPr lang="en-US" sz="2400" b="1" dirty="0">
                <a:solidFill>
                  <a:srgbClr val="0070C0"/>
                </a:solidFill>
                <a:latin typeface="Arial" panose="020B0604020202020204" pitchFamily="34" charset="0"/>
                <a:cs typeface="Arial" panose="020B0604020202020204" pitchFamily="34" charset="0"/>
              </a:rPr>
              <a:t>largest </a:t>
            </a:r>
            <a:r>
              <a:rPr lang="en-US" sz="2400" dirty="0">
                <a:solidFill>
                  <a:srgbClr val="0070C0"/>
                </a:solidFill>
                <a:latin typeface="Arial" panose="020B0604020202020204" pitchFamily="34" charset="0"/>
                <a:cs typeface="Arial" panose="020B0604020202020204" pitchFamily="34" charset="0"/>
              </a:rPr>
              <a:t>criminal enterprise in the world (UN)</a:t>
            </a:r>
          </a:p>
          <a:p>
            <a:pPr marL="285750" indent="-285750">
              <a:buFont typeface="Arial" panose="020B0604020202020204" pitchFamily="34" charset="0"/>
              <a:buChar char="•"/>
            </a:pPr>
            <a:endParaRPr lang="en-US" dirty="0">
              <a:solidFill>
                <a:srgbClr val="0070C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651" y="1948876"/>
            <a:ext cx="5366192" cy="2795251"/>
          </a:xfrm>
          <a:prstGeom prst="rect">
            <a:avLst/>
          </a:prstGeom>
        </p:spPr>
      </p:pic>
    </p:spTree>
    <p:extLst>
      <p:ext uri="{BB962C8B-B14F-4D97-AF65-F5344CB8AC3E}">
        <p14:creationId xmlns:p14="http://schemas.microsoft.com/office/powerpoint/2010/main" val="3727735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ENDING INTERVIEWS</a:t>
            </a:r>
            <a:endParaRPr lang="en-US" sz="3900" dirty="0"/>
          </a:p>
        </p:txBody>
      </p:sp>
      <p:sp>
        <p:nvSpPr>
          <p:cNvPr id="3" name="Content Placeholder 2"/>
          <p:cNvSpPr>
            <a:spLocks noGrp="1"/>
          </p:cNvSpPr>
          <p:nvPr>
            <p:ph idx="1"/>
          </p:nvPr>
        </p:nvSpPr>
        <p:spPr/>
        <p:txBody>
          <a:bodyPr/>
          <a:lstStyle/>
          <a:p>
            <a:r>
              <a:rPr lang="en-US" dirty="0" smtClean="0"/>
              <a:t>Grounding is important at the end of the meeting</a:t>
            </a:r>
          </a:p>
          <a:p>
            <a:pPr marL="0" indent="0">
              <a:buNone/>
            </a:pPr>
            <a:endParaRPr lang="en-US" dirty="0" smtClean="0"/>
          </a:p>
          <a:p>
            <a:r>
              <a:rPr lang="en-US" dirty="0" smtClean="0"/>
              <a:t>Never end the interview right after a re-telling of a traumatic event</a:t>
            </a:r>
          </a:p>
          <a:p>
            <a:pPr marL="0" indent="0">
              <a:buNone/>
            </a:pPr>
            <a:endParaRPr lang="en-US" dirty="0" smtClean="0"/>
          </a:p>
          <a:p>
            <a:r>
              <a:rPr lang="en-US" dirty="0" smtClean="0"/>
              <a:t>Bring the client back to the present with neutral questions</a:t>
            </a:r>
          </a:p>
          <a:p>
            <a:pPr marL="0" indent="0">
              <a:buNone/>
            </a:pPr>
            <a:endParaRPr lang="en-US" dirty="0" smtClean="0"/>
          </a:p>
          <a:p>
            <a:r>
              <a:rPr lang="en-US" dirty="0" smtClean="0"/>
              <a:t>Thank them for sharing their experience with you and remind them that everything they shared will remain confidential </a:t>
            </a:r>
          </a:p>
          <a:p>
            <a:endParaRPr lang="en-US" dirty="0"/>
          </a:p>
        </p:txBody>
      </p:sp>
    </p:spTree>
    <p:extLst>
      <p:ext uri="{BB962C8B-B14F-4D97-AF65-F5344CB8AC3E}">
        <p14:creationId xmlns:p14="http://schemas.microsoft.com/office/powerpoint/2010/main" val="322283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PROVIDER WELLNESS</a:t>
            </a:r>
            <a:endParaRPr lang="en-US" dirty="0"/>
          </a:p>
        </p:txBody>
      </p:sp>
    </p:spTree>
    <p:extLst>
      <p:ext uri="{BB962C8B-B14F-4D97-AF65-F5344CB8AC3E}">
        <p14:creationId xmlns:p14="http://schemas.microsoft.com/office/powerpoint/2010/main" val="6557183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047280" y="1812940"/>
          <a:ext cx="9907568" cy="3768174"/>
        </p:xfrm>
        <a:graphic>
          <a:graphicData uri="http://schemas.openxmlformats.org/drawingml/2006/table">
            <a:tbl>
              <a:tblPr firstRow="1" bandRow="1">
                <a:noFill/>
                <a:tableStyleId>{5C22544A-7EE6-4342-B048-85BDC9FD1C3A}</a:tableStyleId>
              </a:tblPr>
              <a:tblGrid>
                <a:gridCol w="2868609">
                  <a:extLst>
                    <a:ext uri="{9D8B030D-6E8A-4147-A177-3AD203B41FA5}">
                      <a16:colId xmlns:a16="http://schemas.microsoft.com/office/drawing/2014/main" val="3839694812"/>
                    </a:ext>
                  </a:extLst>
                </a:gridCol>
                <a:gridCol w="7038959">
                  <a:extLst>
                    <a:ext uri="{9D8B030D-6E8A-4147-A177-3AD203B41FA5}">
                      <a16:colId xmlns:a16="http://schemas.microsoft.com/office/drawing/2014/main" val="1871292338"/>
                    </a:ext>
                  </a:extLst>
                </a:gridCol>
              </a:tblGrid>
              <a:tr h="1983878">
                <a:tc>
                  <a:txBody>
                    <a:bodyPr/>
                    <a:lstStyle/>
                    <a:p>
                      <a:r>
                        <a:rPr lang="en-US" sz="2000" b="1" kern="1200" cap="none" spc="0" dirty="0">
                          <a:solidFill>
                            <a:srgbClr val="007BB3"/>
                          </a:solidFill>
                          <a:effectLst/>
                          <a:latin typeface="+mn-lt"/>
                          <a:ea typeface="+mn-ea"/>
                          <a:cs typeface="+mn-cs"/>
                        </a:rPr>
                        <a:t>VICARIOUS TRAUMA</a:t>
                      </a:r>
                      <a:endParaRPr lang="en-US" sz="2000" b="1" cap="none" spc="0" dirty="0">
                        <a:solidFill>
                          <a:srgbClr val="007BB3"/>
                        </a:solidFill>
                      </a:endParaRPr>
                    </a:p>
                  </a:txBody>
                  <a:tcPr marL="129072" marR="129072" marT="58054" marB="58054">
                    <a:lnL w="28575" cap="flat" cmpd="sng" algn="ctr">
                      <a:noFill/>
                      <a:prstDash val="solid"/>
                    </a:lnL>
                    <a:lnR w="12700" cmpd="sng">
                      <a:noFill/>
                      <a:prstDash val="solid"/>
                    </a:lnR>
                    <a:lnT w="28575" cap="flat" cmpd="sng" algn="ctr">
                      <a:solidFill>
                        <a:schemeClr val="tx1"/>
                      </a:solid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cap="none" spc="0" dirty="0">
                          <a:solidFill>
                            <a:schemeClr val="tx1"/>
                          </a:solidFill>
                          <a:effectLst/>
                          <a:latin typeface="+mn-lt"/>
                          <a:ea typeface="+mn-ea"/>
                          <a:cs typeface="+mn-cs"/>
                        </a:rPr>
                        <a:t>Occurs due to continuous exposure to victims of trauma and violence.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cap="none" spc="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cap="none" spc="0" dirty="0">
                          <a:solidFill>
                            <a:schemeClr val="tx1"/>
                          </a:solidFill>
                          <a:effectLst/>
                          <a:latin typeface="+mn-lt"/>
                          <a:ea typeface="+mn-ea"/>
                          <a:cs typeface="+mn-cs"/>
                        </a:rPr>
                        <a:t>Exposure to the trauma of others has been shown to change the world-view of service providers and can put people and organizations at risk for a range of negative consequences. </a:t>
                      </a:r>
                      <a:endParaRPr lang="en-US" sz="1800" b="0" cap="none" spc="0" dirty="0">
                        <a:solidFill>
                          <a:schemeClr val="tx1"/>
                        </a:solidFill>
                      </a:endParaRPr>
                    </a:p>
                  </a:txBody>
                  <a:tcPr marL="129072" marR="129072" marT="58054" marB="58054">
                    <a:lnL w="12700" cmpd="sng">
                      <a:noFill/>
                      <a:prstDash val="solid"/>
                    </a:lnL>
                    <a:lnR w="28575" cap="flat" cmpd="sng" algn="ctr">
                      <a:noFill/>
                      <a:prstDash val="solid"/>
                    </a:lnR>
                    <a:lnT w="28575" cap="flat" cmpd="sng" algn="ctr">
                      <a:solidFill>
                        <a:schemeClr val="tx1"/>
                      </a:solidFill>
                      <a:prstDash val="solid"/>
                    </a:lnT>
                    <a:lnB w="12700" cmpd="sng">
                      <a:noFill/>
                      <a:prstDash val="solid"/>
                    </a:lnB>
                    <a:noFill/>
                  </a:tcPr>
                </a:tc>
                <a:extLst>
                  <a:ext uri="{0D108BD9-81ED-4DB2-BD59-A6C34878D82A}">
                    <a16:rowId xmlns:a16="http://schemas.microsoft.com/office/drawing/2014/main" val="2808170049"/>
                  </a:ext>
                </a:extLst>
              </a:tr>
              <a:tr h="1784296">
                <a:tc>
                  <a:txBody>
                    <a:bodyPr/>
                    <a:lstStyle/>
                    <a:p>
                      <a:r>
                        <a:rPr lang="en-US" sz="2000" b="1" kern="1200" cap="none" spc="0" dirty="0">
                          <a:solidFill>
                            <a:srgbClr val="007BB3"/>
                          </a:solidFill>
                          <a:effectLst/>
                          <a:latin typeface="+mn-lt"/>
                          <a:ea typeface="+mn-ea"/>
                          <a:cs typeface="+mn-cs"/>
                        </a:rPr>
                        <a:t>SECONDARY TRAUMATIC STRESS (STS)</a:t>
                      </a:r>
                    </a:p>
                  </a:txBody>
                  <a:tcPr marL="86047" marR="86047" marT="58054" marB="58054">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cap="none" spc="0" dirty="0">
                          <a:solidFill>
                            <a:schemeClr val="tx1"/>
                          </a:solidFill>
                          <a:effectLst/>
                          <a:latin typeface="+mn-lt"/>
                          <a:ea typeface="+mn-ea"/>
                          <a:cs typeface="+mn-cs"/>
                        </a:rPr>
                        <a:t>Refers to the natural consequent behaviors and emotions that often result from knowing about a traumatizing event experienced by another and the stress resulting from helping, or wanting to help, that</a:t>
                      </a:r>
                      <a:r>
                        <a:rPr lang="en-US" sz="1800" kern="1200" cap="none" spc="0" baseline="0" dirty="0">
                          <a:solidFill>
                            <a:schemeClr val="tx1"/>
                          </a:solidFill>
                          <a:effectLst/>
                          <a:latin typeface="+mn-lt"/>
                          <a:ea typeface="+mn-ea"/>
                          <a:cs typeface="+mn-cs"/>
                        </a:rPr>
                        <a:t> </a:t>
                      </a:r>
                      <a:r>
                        <a:rPr lang="en-US" sz="1800" kern="1200" cap="none" spc="0" dirty="0">
                          <a:solidFill>
                            <a:schemeClr val="tx1"/>
                          </a:solidFill>
                          <a:effectLst/>
                          <a:latin typeface="+mn-lt"/>
                          <a:ea typeface="+mn-ea"/>
                          <a:cs typeface="+mn-cs"/>
                        </a:rPr>
                        <a:t>person. Its symptoms can mimic those of posttraumatic stress disorder.</a:t>
                      </a:r>
                    </a:p>
                    <a:p>
                      <a:pPr algn="l"/>
                      <a:endParaRPr lang="en-US" sz="2000" cap="none" spc="0" dirty="0">
                        <a:solidFill>
                          <a:schemeClr val="tx1"/>
                        </a:solidFill>
                      </a:endParaRPr>
                    </a:p>
                  </a:txBody>
                  <a:tcPr marL="86047" marR="86047" marT="58054" marB="58054">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501442048"/>
                  </a:ext>
                </a:extLst>
              </a:tr>
            </a:tbl>
          </a:graphicData>
        </a:graphic>
      </p:graphicFrame>
      <p:sp>
        <p:nvSpPr>
          <p:cNvPr id="12" name="Title 1"/>
          <p:cNvSpPr txBox="1">
            <a:spLocks/>
          </p:cNvSpPr>
          <p:nvPr/>
        </p:nvSpPr>
        <p:spPr>
          <a:xfrm>
            <a:off x="743264" y="3028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007BB3"/>
                </a:solidFill>
                <a:latin typeface="Arial" panose="020B0604020202020204" pitchFamily="34" charset="0"/>
                <a:ea typeface="+mj-ea"/>
                <a:cs typeface="Arial" panose="020B0604020202020204" pitchFamily="34" charset="0"/>
              </a:defRPr>
            </a:lvl1pPr>
          </a:lstStyle>
          <a:p>
            <a:r>
              <a:rPr lang="en-US" dirty="0" smtClean="0"/>
              <a:t>Service provider wellness</a:t>
            </a:r>
            <a:endParaRPr lang="en-US" dirty="0"/>
          </a:p>
        </p:txBody>
      </p:sp>
    </p:spTree>
    <p:extLst>
      <p:ext uri="{BB962C8B-B14F-4D97-AF65-F5344CB8AC3E}">
        <p14:creationId xmlns:p14="http://schemas.microsoft.com/office/powerpoint/2010/main" val="4226196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2229"/>
            <a:ext cx="10515600" cy="4950822"/>
          </a:xfrm>
        </p:spPr>
        <p:txBody>
          <a:bodyPr>
            <a:normAutofit lnSpcReduction="10000"/>
          </a:bodyPr>
          <a:lstStyle/>
          <a:p>
            <a:pPr marL="0" indent="0">
              <a:spcBef>
                <a:spcPts val="0"/>
              </a:spcBef>
              <a:spcAft>
                <a:spcPts val="600"/>
              </a:spcAft>
              <a:buNone/>
            </a:pPr>
            <a:r>
              <a:rPr lang="en-US" sz="2400" b="1" u="sng" dirty="0" smtClean="0"/>
              <a:t>Red Flags </a:t>
            </a:r>
            <a:endParaRPr lang="en-US" sz="2400" b="1" dirty="0"/>
          </a:p>
          <a:p>
            <a:r>
              <a:rPr lang="en-US" sz="2400" dirty="0" smtClean="0"/>
              <a:t>Mimic manifestations of trauma </a:t>
            </a:r>
          </a:p>
          <a:p>
            <a:r>
              <a:rPr lang="en-US" sz="2400" dirty="0" smtClean="0"/>
              <a:t>Higher levels of anxiety, stress, or depression </a:t>
            </a:r>
          </a:p>
          <a:p>
            <a:r>
              <a:rPr lang="en-US" sz="2400" dirty="0" smtClean="0"/>
              <a:t>Intrusive and/or persistent negative thoughts or feelings </a:t>
            </a:r>
          </a:p>
          <a:p>
            <a:r>
              <a:rPr lang="en-US" sz="2400" dirty="0"/>
              <a:t>G</a:t>
            </a:r>
            <a:r>
              <a:rPr lang="en-US" sz="2400" dirty="0" smtClean="0"/>
              <a:t>uilt, shame, self-doubt – “I can never do enough” </a:t>
            </a:r>
          </a:p>
          <a:p>
            <a:r>
              <a:rPr lang="en-US" sz="2400" dirty="0" smtClean="0"/>
              <a:t>Avoidance and withdrawal</a:t>
            </a:r>
          </a:p>
          <a:p>
            <a:r>
              <a:rPr lang="en-US" sz="2400" dirty="0" smtClean="0"/>
              <a:t>Hyperarousal &amp; hypervigilance</a:t>
            </a:r>
          </a:p>
          <a:p>
            <a:r>
              <a:rPr lang="en-US" sz="2400" dirty="0" smtClean="0"/>
              <a:t>Sleep disturbance</a:t>
            </a:r>
          </a:p>
          <a:p>
            <a:r>
              <a:rPr lang="en-US" sz="2400" dirty="0" smtClean="0"/>
              <a:t>Negative coping mechanisms (e.g., excessive drinking, isolation) </a:t>
            </a:r>
          </a:p>
          <a:p>
            <a:pPr marL="0" indent="0">
              <a:buNone/>
            </a:pPr>
            <a:endParaRPr lang="en-US" sz="2400" b="1" i="1" dirty="0" smtClean="0"/>
          </a:p>
          <a:p>
            <a:pPr marL="0" indent="0">
              <a:buNone/>
            </a:pPr>
            <a:r>
              <a:rPr lang="en-US" sz="2400" b="1" i="1" dirty="0" smtClean="0"/>
              <a:t>Important to recognize and understand personal red flags </a:t>
            </a:r>
            <a:endParaRPr lang="en-US" sz="2400" b="1" i="1" dirty="0"/>
          </a:p>
        </p:txBody>
      </p:sp>
      <p:sp>
        <p:nvSpPr>
          <p:cNvPr id="5" name="Title 1"/>
          <p:cNvSpPr txBox="1">
            <a:spLocks/>
          </p:cNvSpPr>
          <p:nvPr/>
        </p:nvSpPr>
        <p:spPr>
          <a:xfrm>
            <a:off x="743264" y="3028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007BB3"/>
                </a:solidFill>
                <a:latin typeface="Arial" panose="020B0604020202020204" pitchFamily="34" charset="0"/>
                <a:ea typeface="+mj-ea"/>
                <a:cs typeface="Arial" panose="020B0604020202020204" pitchFamily="34" charset="0"/>
              </a:defRPr>
            </a:lvl1pPr>
          </a:lstStyle>
          <a:p>
            <a:r>
              <a:rPr lang="en-US" dirty="0" smtClean="0"/>
              <a:t>Service provider wellness</a:t>
            </a:r>
            <a:endParaRPr lang="en-US" dirty="0"/>
          </a:p>
        </p:txBody>
      </p:sp>
    </p:spTree>
    <p:extLst>
      <p:ext uri="{BB962C8B-B14F-4D97-AF65-F5344CB8AC3E}">
        <p14:creationId xmlns:p14="http://schemas.microsoft.com/office/powerpoint/2010/main" val="123146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8376"/>
            <a:ext cx="10515600" cy="4811613"/>
          </a:xfrm>
        </p:spPr>
        <p:txBody>
          <a:bodyPr>
            <a:normAutofit/>
          </a:bodyPr>
          <a:lstStyle/>
          <a:p>
            <a:pPr marL="0" indent="0">
              <a:spcAft>
                <a:spcPts val="600"/>
              </a:spcAft>
              <a:buNone/>
            </a:pPr>
            <a:r>
              <a:rPr lang="en-US" b="1" dirty="0" smtClean="0"/>
              <a:t>Taking Care of Yourself </a:t>
            </a:r>
            <a:endParaRPr lang="en-US" b="1" dirty="0"/>
          </a:p>
          <a:p>
            <a:r>
              <a:rPr lang="en-US" sz="2400" dirty="0"/>
              <a:t>A</a:t>
            </a:r>
            <a:r>
              <a:rPr lang="en-US" sz="2400" dirty="0" smtClean="0"/>
              <a:t>cknowledge when you are struggling</a:t>
            </a:r>
          </a:p>
          <a:p>
            <a:r>
              <a:rPr lang="en-US" sz="2400" dirty="0" smtClean="0"/>
              <a:t>Practice self-compassion </a:t>
            </a:r>
          </a:p>
          <a:p>
            <a:r>
              <a:rPr lang="en-US" sz="2400" dirty="0" smtClean="0"/>
              <a:t>Build support system / seek out supportive relationships – do not go it alone! </a:t>
            </a:r>
          </a:p>
          <a:p>
            <a:r>
              <a:rPr lang="en-US" sz="2400" dirty="0" smtClean="0"/>
              <a:t>Set personal boundaries with clients and colleagues</a:t>
            </a:r>
          </a:p>
          <a:p>
            <a:r>
              <a:rPr lang="en-US" sz="2400" dirty="0" smtClean="0"/>
              <a:t>Create a self-care plan in advance and execute </a:t>
            </a:r>
            <a:r>
              <a:rPr lang="en-US" sz="2400" smtClean="0"/>
              <a:t>when notice </a:t>
            </a:r>
            <a:r>
              <a:rPr lang="en-US" sz="2400" dirty="0" smtClean="0"/>
              <a:t>red flags</a:t>
            </a:r>
          </a:p>
          <a:p>
            <a:r>
              <a:rPr lang="en-US" sz="2400" dirty="0" smtClean="0"/>
              <a:t>Cultivate vicarious resilience through your work with survivors and/or your community </a:t>
            </a:r>
          </a:p>
          <a:p>
            <a:pPr marL="0" indent="0">
              <a:buNone/>
            </a:pPr>
            <a:endParaRPr lang="en-US" dirty="0"/>
          </a:p>
        </p:txBody>
      </p:sp>
      <p:sp>
        <p:nvSpPr>
          <p:cNvPr id="5" name="Title 1"/>
          <p:cNvSpPr txBox="1">
            <a:spLocks/>
          </p:cNvSpPr>
          <p:nvPr/>
        </p:nvSpPr>
        <p:spPr>
          <a:xfrm>
            <a:off x="743264" y="3028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007BB3"/>
                </a:solidFill>
                <a:latin typeface="Arial" panose="020B0604020202020204" pitchFamily="34" charset="0"/>
                <a:ea typeface="+mj-ea"/>
                <a:cs typeface="Arial" panose="020B0604020202020204" pitchFamily="34" charset="0"/>
              </a:defRPr>
            </a:lvl1pPr>
          </a:lstStyle>
          <a:p>
            <a:r>
              <a:rPr lang="en-US" dirty="0" smtClean="0"/>
              <a:t>Service provider wellness</a:t>
            </a:r>
            <a:endParaRPr lang="en-US" dirty="0"/>
          </a:p>
        </p:txBody>
      </p:sp>
    </p:spTree>
    <p:extLst>
      <p:ext uri="{BB962C8B-B14F-4D97-AF65-F5344CB8AC3E}">
        <p14:creationId xmlns:p14="http://schemas.microsoft.com/office/powerpoint/2010/main" val="14187540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598" y="3263310"/>
            <a:ext cx="8438804" cy="432896"/>
          </a:xfrm>
        </p:spPr>
        <p:txBody>
          <a:bodyPr>
            <a:noAutofit/>
          </a:bodyPr>
          <a:lstStyle/>
          <a:p>
            <a:pPr algn="ctr"/>
            <a:r>
              <a:rPr lang="en-US" sz="5000" dirty="0" smtClean="0"/>
              <a:t>QUESTIONS?</a:t>
            </a:r>
            <a:endParaRPr lang="en-US" sz="50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endParaRPr lang="en-US" sz="4000" dirty="0"/>
          </a:p>
        </p:txBody>
      </p:sp>
      <p:cxnSp>
        <p:nvCxnSpPr>
          <p:cNvPr id="5" name="Straight Connector 4"/>
          <p:cNvCxnSpPr/>
          <p:nvPr/>
        </p:nvCxnSpPr>
        <p:spPr>
          <a:xfrm>
            <a:off x="4866468" y="3967566"/>
            <a:ext cx="22627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2119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here for you!</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Jessica-Wind Abolafia </a:t>
            </a:r>
            <a:r>
              <a:rPr lang="en-US" dirty="0" smtClean="0">
                <a:hlinkClick r:id="rId2"/>
              </a:rPr>
              <a:t>jabolafia@sffny.org</a:t>
            </a:r>
            <a:endParaRPr lang="en-US" dirty="0" smtClean="0"/>
          </a:p>
          <a:p>
            <a:pPr marL="0" indent="0" algn="ctr">
              <a:buNone/>
            </a:pPr>
            <a:endParaRPr lang="en-US" dirty="0"/>
          </a:p>
          <a:p>
            <a:pPr marL="0" indent="0" algn="ctr">
              <a:buNone/>
            </a:pPr>
            <a:r>
              <a:rPr lang="en-US" dirty="0" smtClean="0"/>
              <a:t>Whitney Hood </a:t>
            </a:r>
            <a:r>
              <a:rPr lang="en-US" dirty="0" smtClean="0">
                <a:hlinkClick r:id="rId3"/>
              </a:rPr>
              <a:t>whood@sffny.org</a:t>
            </a:r>
            <a:endParaRPr lang="en-US" dirty="0" smtClean="0"/>
          </a:p>
          <a:p>
            <a:pPr marL="0" indent="0">
              <a:buNone/>
            </a:pPr>
            <a:endParaRPr lang="en-US" dirty="0"/>
          </a:p>
        </p:txBody>
      </p:sp>
    </p:spTree>
    <p:extLst>
      <p:ext uri="{BB962C8B-B14F-4D97-AF65-F5344CB8AC3E}">
        <p14:creationId xmlns:p14="http://schemas.microsoft.com/office/powerpoint/2010/main" val="740522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804862"/>
          </a:xfrm>
        </p:spPr>
        <p:txBody>
          <a:bodyPr/>
          <a:lstStyle/>
          <a:p>
            <a:r>
              <a:rPr lang="en-US" dirty="0" smtClean="0"/>
              <a:t>Disclaimer</a:t>
            </a:r>
            <a:endParaRPr lang="en-US" dirty="0"/>
          </a:p>
        </p:txBody>
      </p:sp>
      <p:sp>
        <p:nvSpPr>
          <p:cNvPr id="3" name="Text Placeholder 2"/>
          <p:cNvSpPr>
            <a:spLocks noGrp="1"/>
          </p:cNvSpPr>
          <p:nvPr>
            <p:ph type="body" idx="1"/>
          </p:nvPr>
        </p:nvSpPr>
        <p:spPr>
          <a:xfrm>
            <a:off x="831850" y="3096840"/>
            <a:ext cx="10515600" cy="2095646"/>
          </a:xfrm>
        </p:spPr>
        <p:txBody>
          <a:bodyPr>
            <a:normAutofit/>
          </a:bodyPr>
          <a:lstStyle/>
          <a:p>
            <a:pPr algn="just"/>
            <a:r>
              <a:rPr lang="en-US" dirty="0" smtClean="0">
                <a:solidFill>
                  <a:schemeClr val="tx1"/>
                </a:solidFill>
              </a:rPr>
              <a:t>This presentation was last updated on January </a:t>
            </a:r>
            <a:r>
              <a:rPr lang="en-US" dirty="0" smtClean="0">
                <a:solidFill>
                  <a:schemeClr val="tx1"/>
                </a:solidFill>
              </a:rPr>
              <a:t>14, </a:t>
            </a:r>
            <a:r>
              <a:rPr lang="en-US" dirty="0" smtClean="0">
                <a:solidFill>
                  <a:schemeClr val="tx1"/>
                </a:solidFill>
              </a:rPr>
              <a:t>2025 by Sanctuary for Families.  It contains no personally identifiable information.  This presentation is intended for training and reference only.  It should not be solely relied on for the current law, or policy and procedures of any government entities and Sanctuary for Families.  This presentation may not be distributed without the written permission of Sanctuary for Families.</a:t>
            </a:r>
          </a:p>
          <a:p>
            <a:pPr algn="just"/>
            <a:endParaRPr lang="en-US" dirty="0">
              <a:solidFill>
                <a:schemeClr val="tx1"/>
              </a:solidFill>
            </a:endParaRPr>
          </a:p>
          <a:p>
            <a:pPr algn="just"/>
            <a:endParaRPr lang="en-US" dirty="0" smtClean="0">
              <a:solidFill>
                <a:schemeClr val="tx1"/>
              </a:solidFill>
            </a:endParaRPr>
          </a:p>
          <a:p>
            <a:pPr algn="just"/>
            <a:endParaRPr lang="en-US" dirty="0">
              <a:solidFill>
                <a:schemeClr val="tx1"/>
              </a:solidFill>
            </a:endParaRPr>
          </a:p>
          <a:p>
            <a:pPr algn="just"/>
            <a:endParaRPr lang="en-US" dirty="0">
              <a:solidFill>
                <a:schemeClr val="tx1"/>
              </a:solidFill>
            </a:endParaRPr>
          </a:p>
        </p:txBody>
      </p:sp>
    </p:spTree>
    <p:extLst>
      <p:ext uri="{BB962C8B-B14F-4D97-AF65-F5344CB8AC3E}">
        <p14:creationId xmlns:p14="http://schemas.microsoft.com/office/powerpoint/2010/main" val="3299605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39" y="149972"/>
            <a:ext cx="10515600" cy="1325563"/>
          </a:xfrm>
        </p:spPr>
        <p:txBody>
          <a:bodyPr/>
          <a:lstStyle/>
          <a:p>
            <a:r>
              <a:rPr lang="en-US" dirty="0" smtClean="0"/>
              <a:t>UNITED NATIONS: Palermo Protocol</a:t>
            </a:r>
            <a:endParaRPr lang="en-US" dirty="0"/>
          </a:p>
        </p:txBody>
      </p:sp>
      <p:sp>
        <p:nvSpPr>
          <p:cNvPr id="3" name="Rectangle 2"/>
          <p:cNvSpPr/>
          <p:nvPr/>
        </p:nvSpPr>
        <p:spPr>
          <a:xfrm>
            <a:off x="2977639" y="1690688"/>
            <a:ext cx="6096000" cy="378565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“Trafficking in persons” is the recruitment, transportation, transfer, </a:t>
            </a:r>
            <a:r>
              <a:rPr kumimoji="0" lang="en-US" sz="2400" b="0" i="0" u="none" strike="noStrike" kern="1200" cap="none" spc="0" normalizeH="0" baseline="0" noProof="0" dirty="0" smtClean="0">
                <a:ln>
                  <a:noFill/>
                </a:ln>
                <a:solidFill>
                  <a:srgbClr val="0070C0"/>
                </a:solidFill>
                <a:effectLst/>
                <a:uLnTx/>
                <a:uFillTx/>
                <a:latin typeface="Calibri" panose="020F0502020204030204"/>
                <a:ea typeface="+mn-ea"/>
                <a:cs typeface="+mn-cs"/>
              </a:rPr>
              <a:t>harboring </a:t>
            </a: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or receipt of persons, by means of the threat or use of </a:t>
            </a:r>
            <a:r>
              <a:rPr kumimoji="0" lang="en-US" sz="2400" b="0" i="0" u="sng" strike="noStrike" kern="1200" cap="none" spc="0" normalizeH="0" baseline="0" noProof="0" dirty="0">
                <a:ln>
                  <a:noFill/>
                </a:ln>
                <a:solidFill>
                  <a:srgbClr val="0070C0"/>
                </a:solidFill>
                <a:effectLst/>
                <a:uLnTx/>
                <a:uFillTx/>
                <a:latin typeface="Calibri" panose="020F0502020204030204"/>
                <a:ea typeface="+mn-ea"/>
                <a:cs typeface="+mn-cs"/>
              </a:rPr>
              <a:t>force</a:t>
            </a: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 or other forms of </a:t>
            </a:r>
            <a:r>
              <a:rPr kumimoji="0" lang="en-US" sz="2400" b="0" i="0" u="sng" strike="noStrike" kern="1200" cap="none" spc="0" normalizeH="0" baseline="0" noProof="0" dirty="0">
                <a:ln>
                  <a:noFill/>
                </a:ln>
                <a:solidFill>
                  <a:srgbClr val="0070C0"/>
                </a:solidFill>
                <a:effectLst/>
                <a:uLnTx/>
                <a:uFillTx/>
                <a:latin typeface="Calibri" panose="020F0502020204030204"/>
                <a:ea typeface="+mn-ea"/>
                <a:cs typeface="+mn-cs"/>
              </a:rPr>
              <a:t>coercion</a:t>
            </a: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 of abduction, of </a:t>
            </a:r>
            <a:r>
              <a:rPr kumimoji="0" lang="en-US" sz="2400" b="0" i="0" u="sng" strike="noStrike" kern="1200" cap="none" spc="0" normalizeH="0" baseline="0" noProof="0" dirty="0">
                <a:ln>
                  <a:noFill/>
                </a:ln>
                <a:solidFill>
                  <a:srgbClr val="0070C0"/>
                </a:solidFill>
                <a:effectLst/>
                <a:uLnTx/>
                <a:uFillTx/>
                <a:latin typeface="Calibri" panose="020F0502020204030204"/>
                <a:ea typeface="+mn-ea"/>
                <a:cs typeface="+mn-cs"/>
              </a:rPr>
              <a:t>fraud</a:t>
            </a: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 of deception, of the </a:t>
            </a:r>
            <a:r>
              <a:rPr kumimoji="0" lang="en-US" sz="2400" b="0" i="0" u="sng" strike="noStrike" kern="1200" cap="none" spc="0" normalizeH="0" baseline="0" noProof="0" dirty="0">
                <a:ln>
                  <a:noFill/>
                </a:ln>
                <a:solidFill>
                  <a:srgbClr val="0070C0"/>
                </a:solidFill>
                <a:effectLst/>
                <a:uLnTx/>
                <a:uFillTx/>
                <a:latin typeface="Calibri" panose="020F0502020204030204"/>
                <a:ea typeface="+mn-ea"/>
                <a:cs typeface="+mn-cs"/>
              </a:rPr>
              <a:t>abuse of power or of a position of vulnerability</a:t>
            </a: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 or of the giving or receiving of payments or benefits to achieve the consent of a person having control over another person, </a:t>
            </a:r>
            <a:r>
              <a:rPr kumimoji="0" lang="en-US" sz="2400" b="0" i="0" u="sng" strike="noStrike" kern="1200" cap="none" spc="0" normalizeH="0" baseline="0" noProof="0" dirty="0">
                <a:ln>
                  <a:noFill/>
                </a:ln>
                <a:solidFill>
                  <a:srgbClr val="0070C0"/>
                </a:solidFill>
                <a:effectLst/>
                <a:uLnTx/>
                <a:uFillTx/>
                <a:latin typeface="Calibri" panose="020F0502020204030204"/>
                <a:ea typeface="+mn-ea"/>
                <a:cs typeface="+mn-cs"/>
              </a:rPr>
              <a:t>for the purpose of exploitation</a:t>
            </a:r>
            <a:r>
              <a:rPr kumimoji="0" lang="en-US" sz="2400" b="0" i="0" u="none" strike="noStrike" kern="1200" cap="none" spc="0" normalizeH="0" baseline="0" noProof="0" dirty="0" smtClean="0">
                <a:ln>
                  <a:noFill/>
                </a:ln>
                <a:solidFill>
                  <a:srgbClr val="0070C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719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137" y="128456"/>
            <a:ext cx="11477766" cy="1325563"/>
          </a:xfrm>
        </p:spPr>
        <p:txBody>
          <a:bodyPr>
            <a:normAutofit/>
          </a:bodyPr>
          <a:lstStyle/>
          <a:p>
            <a:r>
              <a:rPr lang="en-US" dirty="0" err="1" smtClean="0"/>
              <a:t>u.s.</a:t>
            </a:r>
            <a:r>
              <a:rPr lang="en-US" dirty="0" smtClean="0"/>
              <a:t> Federal law: </a:t>
            </a:r>
            <a:r>
              <a:rPr lang="en-US" dirty="0" err="1" smtClean="0"/>
              <a:t>tvpa</a:t>
            </a:r>
            <a:endParaRPr lang="en-US" dirty="0"/>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1984" y="6311900"/>
            <a:ext cx="16446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22 U.S.C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7102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533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a typeface="ＭＳ Ｐゴシック" charset="-128"/>
              </a:rPr>
              <a:t>Severe form of sex trafficking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12950628"/>
              </p:ext>
            </p:extLst>
          </p:nvPr>
        </p:nvGraphicFramePr>
        <p:xfrm>
          <a:off x="559398" y="1406942"/>
          <a:ext cx="10794402" cy="3826778"/>
        </p:xfrm>
        <a:graphic>
          <a:graphicData uri="http://schemas.openxmlformats.org/drawingml/2006/table">
            <a:tbl>
              <a:tblPr firstRow="1" bandRow="1">
                <a:tableStyleId>{5C22544A-7EE6-4342-B048-85BDC9FD1C3A}</a:tableStyleId>
              </a:tblPr>
              <a:tblGrid>
                <a:gridCol w="3598134">
                  <a:extLst>
                    <a:ext uri="{9D8B030D-6E8A-4147-A177-3AD203B41FA5}">
                      <a16:colId xmlns:a16="http://schemas.microsoft.com/office/drawing/2014/main" val="20000"/>
                    </a:ext>
                  </a:extLst>
                </a:gridCol>
                <a:gridCol w="3598134">
                  <a:extLst>
                    <a:ext uri="{9D8B030D-6E8A-4147-A177-3AD203B41FA5}">
                      <a16:colId xmlns:a16="http://schemas.microsoft.com/office/drawing/2014/main" val="20001"/>
                    </a:ext>
                  </a:extLst>
                </a:gridCol>
                <a:gridCol w="3598134">
                  <a:extLst>
                    <a:ext uri="{9D8B030D-6E8A-4147-A177-3AD203B41FA5}">
                      <a16:colId xmlns:a16="http://schemas.microsoft.com/office/drawing/2014/main" val="20002"/>
                    </a:ext>
                  </a:extLst>
                </a:gridCol>
              </a:tblGrid>
              <a:tr h="846640">
                <a:tc>
                  <a:txBody>
                    <a:bodyPr/>
                    <a:lstStyle/>
                    <a:p>
                      <a:pPr algn="ctr"/>
                      <a:r>
                        <a:rPr lang="en-US" sz="3200" dirty="0" smtClean="0"/>
                        <a:t>Action</a:t>
                      </a:r>
                      <a:endParaRPr lang="en-US" sz="3200" dirty="0"/>
                    </a:p>
                  </a:txBody>
                  <a:tcPr/>
                </a:tc>
                <a:tc>
                  <a:txBody>
                    <a:bodyPr/>
                    <a:lstStyle/>
                    <a:p>
                      <a:pPr algn="ctr"/>
                      <a:r>
                        <a:rPr lang="en-US" sz="3200" dirty="0" smtClean="0"/>
                        <a:t>Means*</a:t>
                      </a:r>
                      <a:endParaRPr lang="en-US" sz="3200" dirty="0"/>
                    </a:p>
                  </a:txBody>
                  <a:tcPr/>
                </a:tc>
                <a:tc>
                  <a:txBody>
                    <a:bodyPr/>
                    <a:lstStyle/>
                    <a:p>
                      <a:pPr algn="ctr"/>
                      <a:r>
                        <a:rPr lang="en-US" sz="3200" dirty="0" smtClean="0"/>
                        <a:t>Purpose</a:t>
                      </a:r>
                      <a:endParaRPr lang="en-US" sz="3200" dirty="0"/>
                    </a:p>
                  </a:txBody>
                  <a:tcPr/>
                </a:tc>
                <a:extLst>
                  <a:ext uri="{0D108BD9-81ED-4DB2-BD59-A6C34878D82A}">
                    <a16:rowId xmlns:a16="http://schemas.microsoft.com/office/drawing/2014/main" val="10000"/>
                  </a:ext>
                </a:extLst>
              </a:tr>
              <a:tr h="2980138">
                <a:tc>
                  <a:txBody>
                    <a:bodyPr/>
                    <a:lstStyle/>
                    <a:p>
                      <a:pPr algn="ctr"/>
                      <a:r>
                        <a:rPr lang="en-US" sz="2000" dirty="0" smtClean="0"/>
                        <a:t>Induce;</a:t>
                      </a:r>
                    </a:p>
                    <a:p>
                      <a:pPr algn="ctr"/>
                      <a:r>
                        <a:rPr lang="en-US" sz="2000" dirty="0" smtClean="0"/>
                        <a:t>Recruit;</a:t>
                      </a:r>
                    </a:p>
                    <a:p>
                      <a:pPr algn="ctr"/>
                      <a:r>
                        <a:rPr lang="en-US" sz="2000" dirty="0" smtClean="0"/>
                        <a:t>Harbors;</a:t>
                      </a:r>
                    </a:p>
                    <a:p>
                      <a:pPr algn="ctr"/>
                      <a:r>
                        <a:rPr lang="en-US" sz="2000" dirty="0" smtClean="0"/>
                        <a:t>Transports;</a:t>
                      </a:r>
                    </a:p>
                    <a:p>
                      <a:pPr algn="ctr"/>
                      <a:r>
                        <a:rPr lang="en-US" sz="2000" dirty="0" smtClean="0"/>
                        <a:t>Provides</a:t>
                      </a:r>
                      <a:r>
                        <a:rPr lang="en-US" sz="2000" baseline="0" dirty="0" smtClean="0"/>
                        <a:t>;</a:t>
                      </a:r>
                    </a:p>
                    <a:p>
                      <a:pPr algn="ctr"/>
                      <a:r>
                        <a:rPr lang="en-US" sz="2000" baseline="0" dirty="0" smtClean="0"/>
                        <a:t>Obtains;</a:t>
                      </a:r>
                    </a:p>
                    <a:p>
                      <a:pPr algn="ctr"/>
                      <a:r>
                        <a:rPr lang="en-US" sz="2000" baseline="0" dirty="0" smtClean="0"/>
                        <a:t>Patronizes; or</a:t>
                      </a:r>
                    </a:p>
                    <a:p>
                      <a:pPr algn="ctr"/>
                      <a:r>
                        <a:rPr lang="en-US" sz="2000" baseline="0" dirty="0" smtClean="0"/>
                        <a:t>Solicits</a:t>
                      </a:r>
                      <a:endParaRPr lang="en-US" sz="2000" dirty="0" smtClean="0"/>
                    </a:p>
                  </a:txBody>
                  <a:tcPr/>
                </a:tc>
                <a:tc>
                  <a:txBody>
                    <a:bodyPr/>
                    <a:lstStyle/>
                    <a:p>
                      <a:pPr algn="ctr"/>
                      <a:r>
                        <a:rPr lang="en-US" sz="2400" b="1" dirty="0" smtClean="0"/>
                        <a:t>Force;</a:t>
                      </a:r>
                    </a:p>
                    <a:p>
                      <a:pPr algn="ctr"/>
                      <a:r>
                        <a:rPr lang="en-US" sz="2400" b="1" dirty="0" smtClean="0"/>
                        <a:t>Fraud;</a:t>
                      </a:r>
                      <a:r>
                        <a:rPr lang="en-US" sz="2400" b="1" baseline="0" dirty="0" smtClean="0"/>
                        <a:t> or </a:t>
                      </a:r>
                    </a:p>
                    <a:p>
                      <a:pPr algn="ctr"/>
                      <a:r>
                        <a:rPr lang="en-US" sz="2400" b="1" baseline="0" dirty="0" smtClean="0"/>
                        <a:t>Coercion</a:t>
                      </a:r>
                      <a:endParaRPr lang="en-US" sz="2400" b="1" dirty="0"/>
                    </a:p>
                  </a:txBody>
                  <a:tcPr/>
                </a:tc>
                <a:tc>
                  <a:txBody>
                    <a:bodyPr/>
                    <a:lstStyle/>
                    <a:p>
                      <a:pPr algn="ctr"/>
                      <a:r>
                        <a:rPr lang="en-US" sz="2400" dirty="0" smtClean="0"/>
                        <a:t>Commercial Sex</a:t>
                      </a:r>
                      <a:br>
                        <a:rPr lang="en-US" sz="2400" dirty="0" smtClean="0"/>
                      </a:br>
                      <a:r>
                        <a:rPr lang="en-US" sz="2400" dirty="0" smtClean="0"/>
                        <a:t>(Sex</a:t>
                      </a:r>
                      <a:r>
                        <a:rPr lang="en-US" sz="2400" baseline="0" dirty="0" smtClean="0"/>
                        <a:t> Trafficking)</a:t>
                      </a:r>
                    </a:p>
                    <a:p>
                      <a:pPr algn="ctr"/>
                      <a:r>
                        <a:rPr lang="en-US" sz="2400" baseline="0" dirty="0" smtClean="0"/>
                        <a:t>or</a:t>
                      </a:r>
                    </a:p>
                    <a:p>
                      <a:pPr algn="ctr"/>
                      <a:r>
                        <a:rPr lang="en-US" sz="2400" baseline="0" dirty="0" smtClean="0"/>
                        <a:t>Labor/Services</a:t>
                      </a:r>
                      <a:br>
                        <a:rPr lang="en-US" sz="2400" baseline="0" dirty="0" smtClean="0"/>
                      </a:br>
                      <a:r>
                        <a:rPr lang="en-US" sz="2400" baseline="0" dirty="0" smtClean="0"/>
                        <a:t>(Labor Trafficking)</a:t>
                      </a:r>
                      <a:endParaRPr lang="en-US" sz="2400" dirty="0"/>
                    </a:p>
                  </a:txBody>
                  <a:tcPr/>
                </a:tc>
                <a:extLst>
                  <a:ext uri="{0D108BD9-81ED-4DB2-BD59-A6C34878D82A}">
                    <a16:rowId xmlns:a16="http://schemas.microsoft.com/office/drawing/2014/main" val="10001"/>
                  </a:ext>
                </a:extLst>
              </a:tr>
            </a:tbl>
          </a:graphicData>
        </a:graphic>
      </p:graphicFrame>
      <p:sp>
        <p:nvSpPr>
          <p:cNvPr id="8" name="Content Placeholder 7"/>
          <p:cNvSpPr txBox="1">
            <a:spLocks noGrp="1"/>
          </p:cNvSpPr>
          <p:nvPr>
            <p:ph idx="1"/>
          </p:nvPr>
        </p:nvSpPr>
        <p:spPr>
          <a:xfrm>
            <a:off x="838200" y="5352058"/>
            <a:ext cx="10515600" cy="646331"/>
          </a:xfrm>
          <a:prstGeom prst="rect">
            <a:avLst/>
          </a:prstGeom>
          <a:noFill/>
        </p:spPr>
        <p:txBody>
          <a:bodyPr wrap="square" rtlCol="0">
            <a:spAutoFit/>
          </a:bodyPr>
          <a:lstStyle/>
          <a:p>
            <a:pPr marL="0" indent="0">
              <a:buNone/>
            </a:pPr>
            <a:r>
              <a:rPr lang="en-US" sz="2000" dirty="0" smtClean="0"/>
              <a:t>* Individuals under 18 years old induced into providing commercial sex are human trafficking victims, regardless of force, fraud or coercion </a:t>
            </a:r>
            <a:endParaRPr lang="en-US" sz="2000" dirty="0"/>
          </a:p>
        </p:txBody>
      </p:sp>
    </p:spTree>
    <p:extLst>
      <p:ext uri="{BB962C8B-B14F-4D97-AF65-F5344CB8AC3E}">
        <p14:creationId xmlns:p14="http://schemas.microsoft.com/office/powerpoint/2010/main" val="1566160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9380523" y="3989992"/>
            <a:ext cx="2495550" cy="202406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3056756" y="-205521"/>
            <a:ext cx="10515600" cy="1325563"/>
          </a:xfrm>
        </p:spPr>
        <p:txBody>
          <a:bodyPr>
            <a:normAutofit/>
          </a:bodyPr>
          <a:lstStyle/>
          <a:p>
            <a:r>
              <a:rPr lang="en-US" sz="3200" dirty="0" smtClean="0"/>
              <a:t>Dynamics of trafficking</a:t>
            </a:r>
            <a:endParaRPr lang="en-US" sz="3200" dirty="0"/>
          </a:p>
        </p:txBody>
      </p:sp>
      <p:sp>
        <p:nvSpPr>
          <p:cNvPr id="4" name="Oval 3"/>
          <p:cNvSpPr/>
          <p:nvPr/>
        </p:nvSpPr>
        <p:spPr>
          <a:xfrm>
            <a:off x="531628" y="1529287"/>
            <a:ext cx="2536751" cy="93821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Adverse Childhood</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Experiences</a:t>
            </a:r>
          </a:p>
        </p:txBody>
      </p:sp>
      <p:sp>
        <p:nvSpPr>
          <p:cNvPr id="5" name="Oval 4"/>
          <p:cNvSpPr/>
          <p:nvPr/>
        </p:nvSpPr>
        <p:spPr>
          <a:xfrm>
            <a:off x="3241417" y="1868488"/>
            <a:ext cx="1035050" cy="4508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p:cNvSpPr/>
          <p:nvPr/>
        </p:nvSpPr>
        <p:spPr>
          <a:xfrm>
            <a:off x="7068879" y="1441450"/>
            <a:ext cx="3165475" cy="833438"/>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val 6"/>
          <p:cNvSpPr/>
          <p:nvPr/>
        </p:nvSpPr>
        <p:spPr>
          <a:xfrm>
            <a:off x="9006338" y="2253287"/>
            <a:ext cx="3052112" cy="163693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val 7"/>
          <p:cNvSpPr/>
          <p:nvPr/>
        </p:nvSpPr>
        <p:spPr>
          <a:xfrm>
            <a:off x="7504099" y="4209476"/>
            <a:ext cx="1662112" cy="139700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val 9"/>
          <p:cNvSpPr/>
          <p:nvPr/>
        </p:nvSpPr>
        <p:spPr>
          <a:xfrm>
            <a:off x="2284947" y="5375555"/>
            <a:ext cx="1566863" cy="124777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p:cNvSpPr/>
          <p:nvPr/>
        </p:nvSpPr>
        <p:spPr>
          <a:xfrm>
            <a:off x="413231" y="5345095"/>
            <a:ext cx="1484312" cy="120332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val 11"/>
          <p:cNvSpPr/>
          <p:nvPr/>
        </p:nvSpPr>
        <p:spPr>
          <a:xfrm>
            <a:off x="1383100" y="2897025"/>
            <a:ext cx="1157287" cy="1373187"/>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217407" y="2362347"/>
            <a:ext cx="1157287" cy="10588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Picture 11"/>
          <p:cNvPicPr>
            <a:picLocks noChangeAspect="1"/>
          </p:cNvPicPr>
          <p:nvPr/>
        </p:nvPicPr>
        <p:blipFill>
          <a:blip r:embed="rId2">
            <a:extLst>
              <a:ext uri="{28A0092B-C50C-407E-A947-70E740481C1C}">
                <a14:useLocalDpi xmlns:a14="http://schemas.microsoft.com/office/drawing/2010/main" val="0"/>
              </a:ext>
            </a:extLst>
          </a:blip>
          <a:srcRect l="6053" t="5807" r="80394" b="49883"/>
          <a:stretch>
            <a:fillRect/>
          </a:stretch>
        </p:blipFill>
        <p:spPr bwMode="auto">
          <a:xfrm>
            <a:off x="5294054" y="2098675"/>
            <a:ext cx="11493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3"/>
          <p:cNvGrpSpPr>
            <a:grpSpLocks/>
          </p:cNvGrpSpPr>
          <p:nvPr/>
        </p:nvGrpSpPr>
        <p:grpSpPr bwMode="auto">
          <a:xfrm>
            <a:off x="2623879" y="1690688"/>
            <a:ext cx="3101975" cy="3101975"/>
            <a:chOff x="352" y="480852"/>
            <a:chExt cx="3102294" cy="3102294"/>
          </a:xfrm>
        </p:grpSpPr>
        <p:sp>
          <p:nvSpPr>
            <p:cNvPr id="16" name="Down Arrow 15"/>
            <p:cNvSpPr/>
            <p:nvPr/>
          </p:nvSpPr>
          <p:spPr>
            <a:xfrm rot="16200000">
              <a:off x="352" y="480852"/>
              <a:ext cx="3102294" cy="3102294"/>
            </a:xfrm>
            <a:prstGeom prst="downArrow">
              <a:avLst>
                <a:gd name="adj1" fmla="val 50000"/>
                <a:gd name="adj2" fmla="val 3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Down Arrow 4"/>
            <p:cNvSpPr txBox="1"/>
            <p:nvPr/>
          </p:nvSpPr>
          <p:spPr>
            <a:xfrm rot="21600000">
              <a:off x="352" y="1255632"/>
              <a:ext cx="2559313" cy="1551146"/>
            </a:xfrm>
            <a:prstGeom prst="rect">
              <a:avLst/>
            </a:prstGeom>
          </p:spPr>
          <p:style>
            <a:lnRef idx="0">
              <a:scrgbClr r="0" g="0" b="0"/>
            </a:lnRef>
            <a:fillRef idx="0">
              <a:scrgbClr r="0" g="0" b="0"/>
            </a:fillRef>
            <a:effectRef idx="0">
              <a:scrgbClr r="0" g="0" b="0"/>
            </a:effectRef>
            <a:fontRef idx="minor">
              <a:schemeClr val="lt1"/>
            </a:fontRef>
          </p:style>
          <p:txBody>
            <a:bodyPr lIns="398272" tIns="398272" rIns="398272" bIns="398272" spcCol="1270" anchor="ctr"/>
            <a:lstStyle/>
            <a:p>
              <a:pPr marL="0" marR="0" lvl="0" indent="0" algn="ctr" defTabSz="2489200" rtl="0" eaLnBrk="1" fontAlgn="auto" latinLnBrk="0" hangingPunct="1">
                <a:lnSpc>
                  <a:spcPct val="90000"/>
                </a:lnSpc>
                <a:spcBef>
                  <a:spcPts val="0"/>
                </a:spcBef>
                <a:spcAft>
                  <a:spcPct val="35000"/>
                </a:spcAft>
                <a:buClrTx/>
                <a:buSzTx/>
                <a:buFontTx/>
                <a:buNone/>
                <a:tabLst/>
                <a:defRPr/>
              </a:pPr>
              <a:r>
                <a:rPr kumimoji="0" lang="en-US" sz="5600" b="0" i="0" u="none" strike="noStrike" kern="1200" cap="none" spc="0" normalizeH="0" baseline="0" noProof="0" dirty="0">
                  <a:ln>
                    <a:noFill/>
                  </a:ln>
                  <a:solidFill>
                    <a:prstClr val="white"/>
                  </a:solidFill>
                  <a:effectLst/>
                  <a:uLnTx/>
                  <a:uFillTx/>
                  <a:latin typeface="Calibri" panose="020F0502020204030204"/>
                  <a:ea typeface="+mn-ea"/>
                  <a:cs typeface="+mn-cs"/>
                </a:rPr>
                <a:t>Push</a:t>
              </a:r>
            </a:p>
          </p:txBody>
        </p:sp>
      </p:grpSp>
      <p:grpSp>
        <p:nvGrpSpPr>
          <p:cNvPr id="18" name="Group 16"/>
          <p:cNvGrpSpPr>
            <a:grpSpLocks/>
          </p:cNvGrpSpPr>
          <p:nvPr/>
        </p:nvGrpSpPr>
        <p:grpSpPr bwMode="auto">
          <a:xfrm>
            <a:off x="5925879" y="1690688"/>
            <a:ext cx="3101975" cy="3101975"/>
            <a:chOff x="3302090" y="480852"/>
            <a:chExt cx="3102294" cy="3102294"/>
          </a:xfrm>
        </p:grpSpPr>
        <p:sp>
          <p:nvSpPr>
            <p:cNvPr id="19" name="Down Arrow 18"/>
            <p:cNvSpPr/>
            <p:nvPr/>
          </p:nvSpPr>
          <p:spPr>
            <a:xfrm rot="5400000">
              <a:off x="3302090" y="480852"/>
              <a:ext cx="3102294" cy="3102294"/>
            </a:xfrm>
            <a:prstGeom prst="downArrow">
              <a:avLst>
                <a:gd name="adj1" fmla="val 50000"/>
                <a:gd name="adj2" fmla="val 3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Down Arrow 6"/>
            <p:cNvSpPr txBox="1"/>
            <p:nvPr/>
          </p:nvSpPr>
          <p:spPr>
            <a:xfrm>
              <a:off x="3845071" y="1257219"/>
              <a:ext cx="2559313" cy="1551148"/>
            </a:xfrm>
            <a:prstGeom prst="rect">
              <a:avLst/>
            </a:prstGeom>
          </p:spPr>
          <p:style>
            <a:lnRef idx="0">
              <a:scrgbClr r="0" g="0" b="0"/>
            </a:lnRef>
            <a:fillRef idx="0">
              <a:scrgbClr r="0" g="0" b="0"/>
            </a:fillRef>
            <a:effectRef idx="0">
              <a:scrgbClr r="0" g="0" b="0"/>
            </a:effectRef>
            <a:fontRef idx="minor">
              <a:schemeClr val="lt1"/>
            </a:fontRef>
          </p:style>
          <p:txBody>
            <a:bodyPr lIns="398272" tIns="398272" rIns="398272" bIns="398272" spcCol="1270" anchor="ctr"/>
            <a:lstStyle/>
            <a:p>
              <a:pPr marL="0" marR="0" lvl="0" indent="0" algn="ctr" defTabSz="2489200" rtl="0" eaLnBrk="1" fontAlgn="auto" latinLnBrk="0" hangingPunct="1">
                <a:lnSpc>
                  <a:spcPct val="90000"/>
                </a:lnSpc>
                <a:spcBef>
                  <a:spcPts val="0"/>
                </a:spcBef>
                <a:spcAft>
                  <a:spcPct val="35000"/>
                </a:spcAft>
                <a:buClrTx/>
                <a:buSzTx/>
                <a:buFontTx/>
                <a:buNone/>
                <a:tabLst/>
                <a:defRPr/>
              </a:pPr>
              <a:r>
                <a:rPr kumimoji="0" lang="en-US" sz="5600" b="0" i="0" u="none" strike="noStrike" kern="1200" cap="none" spc="0" normalizeH="0" baseline="0" noProof="0" dirty="0">
                  <a:ln>
                    <a:noFill/>
                  </a:ln>
                  <a:solidFill>
                    <a:prstClr val="white"/>
                  </a:solidFill>
                  <a:effectLst/>
                  <a:uLnTx/>
                  <a:uFillTx/>
                  <a:latin typeface="Calibri" panose="020F0502020204030204"/>
                  <a:ea typeface="+mn-ea"/>
                  <a:cs typeface="+mn-cs"/>
                </a:rPr>
                <a:t>Pull</a:t>
              </a:r>
            </a:p>
          </p:txBody>
        </p:sp>
      </p:grpSp>
      <p:sp>
        <p:nvSpPr>
          <p:cNvPr id="21" name="TextBox 20"/>
          <p:cNvSpPr txBox="1">
            <a:spLocks noChangeArrowheads="1"/>
          </p:cNvSpPr>
          <p:nvPr/>
        </p:nvSpPr>
        <p:spPr bwMode="auto">
          <a:xfrm>
            <a:off x="3313918" y="1925907"/>
            <a:ext cx="903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Poverty</a:t>
            </a:r>
          </a:p>
        </p:txBody>
      </p:sp>
      <p:sp>
        <p:nvSpPr>
          <p:cNvPr id="22" name="TextBox 21"/>
          <p:cNvSpPr txBox="1">
            <a:spLocks noChangeArrowheads="1"/>
          </p:cNvSpPr>
          <p:nvPr/>
        </p:nvSpPr>
        <p:spPr bwMode="auto">
          <a:xfrm>
            <a:off x="386243" y="5449870"/>
            <a:ext cx="1511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Unstable housing &amp; homelessness</a:t>
            </a:r>
          </a:p>
        </p:txBody>
      </p:sp>
      <p:sp>
        <p:nvSpPr>
          <p:cNvPr id="23" name="TextBox 22"/>
          <p:cNvSpPr txBox="1">
            <a:spLocks noChangeArrowheads="1"/>
          </p:cNvSpPr>
          <p:nvPr/>
        </p:nvSpPr>
        <p:spPr bwMode="auto">
          <a:xfrm>
            <a:off x="60244" y="2487759"/>
            <a:ext cx="1457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Lack of emotional security</a:t>
            </a:r>
          </a:p>
        </p:txBody>
      </p:sp>
      <p:sp>
        <p:nvSpPr>
          <p:cNvPr id="24" name="TextBox 23"/>
          <p:cNvSpPr txBox="1">
            <a:spLocks noChangeArrowheads="1"/>
          </p:cNvSpPr>
          <p:nvPr/>
        </p:nvSpPr>
        <p:spPr bwMode="auto">
          <a:xfrm>
            <a:off x="1503750" y="3141484"/>
            <a:ext cx="90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Trauma early</a:t>
            </a:r>
            <a:r>
              <a:rPr kumimoji="0" lang="en-US" altLang="en-US" sz="1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in life</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 name="TextBox 24"/>
          <p:cNvSpPr txBox="1">
            <a:spLocks noChangeArrowheads="1"/>
          </p:cNvSpPr>
          <p:nvPr/>
        </p:nvSpPr>
        <p:spPr bwMode="auto">
          <a:xfrm>
            <a:off x="2330985" y="5508905"/>
            <a:ext cx="15097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No sponsor after immigration detention</a:t>
            </a:r>
          </a:p>
        </p:txBody>
      </p:sp>
      <p:sp>
        <p:nvSpPr>
          <p:cNvPr id="26" name="TextBox 25"/>
          <p:cNvSpPr txBox="1">
            <a:spLocks noChangeArrowheads="1"/>
          </p:cNvSpPr>
          <p:nvPr/>
        </p:nvSpPr>
        <p:spPr bwMode="auto">
          <a:xfrm>
            <a:off x="7308592" y="1660525"/>
            <a:ext cx="2619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Promises of well-paid work</a:t>
            </a:r>
          </a:p>
        </p:txBody>
      </p:sp>
      <p:sp>
        <p:nvSpPr>
          <p:cNvPr id="27" name="TextBox 26"/>
          <p:cNvSpPr txBox="1">
            <a:spLocks noChangeArrowheads="1"/>
          </p:cNvSpPr>
          <p:nvPr/>
        </p:nvSpPr>
        <p:spPr bwMode="auto">
          <a:xfrm>
            <a:off x="7688249" y="4528564"/>
            <a:ext cx="147796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Hopes of self-reliance</a:t>
            </a:r>
          </a:p>
        </p:txBody>
      </p:sp>
      <p:sp>
        <p:nvSpPr>
          <p:cNvPr id="28" name="TextBox 28"/>
          <p:cNvSpPr txBox="1">
            <a:spLocks noChangeArrowheads="1"/>
          </p:cNvSpPr>
          <p:nvPr/>
        </p:nvSpPr>
        <p:spPr bwMode="auto">
          <a:xfrm>
            <a:off x="9624998" y="4421607"/>
            <a:ext cx="2163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Trafficker presents opportunity to flee domestic violence or abuse</a:t>
            </a:r>
          </a:p>
        </p:txBody>
      </p:sp>
      <p:sp>
        <p:nvSpPr>
          <p:cNvPr id="29" name="TextBox 37"/>
          <p:cNvSpPr txBox="1">
            <a:spLocks noChangeArrowheads="1"/>
          </p:cNvSpPr>
          <p:nvPr/>
        </p:nvSpPr>
        <p:spPr bwMode="auto">
          <a:xfrm>
            <a:off x="9420336" y="2410490"/>
            <a:ext cx="254129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Trafficker promises to provide whatever is lacking (housing, family, a job, emotional support, etc.)</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Oval 29"/>
          <p:cNvSpPr/>
          <p:nvPr/>
        </p:nvSpPr>
        <p:spPr>
          <a:xfrm>
            <a:off x="364572" y="4421607"/>
            <a:ext cx="4122627" cy="93821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Discrimination based on race, class, gender, gender identity or sexual orientation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Oval 30"/>
          <p:cNvSpPr/>
          <p:nvPr/>
        </p:nvSpPr>
        <p:spPr>
          <a:xfrm>
            <a:off x="22613" y="3504212"/>
            <a:ext cx="1157287" cy="10588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Box 31"/>
          <p:cNvSpPr txBox="1">
            <a:spLocks noChangeArrowheads="1"/>
          </p:cNvSpPr>
          <p:nvPr/>
        </p:nvSpPr>
        <p:spPr bwMode="auto">
          <a:xfrm>
            <a:off x="-134550" y="3629624"/>
            <a:ext cx="1457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Lack of </a:t>
            </a:r>
            <a:r>
              <a:rPr kumimoji="0" lang="en-US" alt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financial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security</a:t>
            </a:r>
          </a:p>
        </p:txBody>
      </p:sp>
      <p:sp>
        <p:nvSpPr>
          <p:cNvPr id="33" name="Oval 32"/>
          <p:cNvSpPr/>
          <p:nvPr/>
        </p:nvSpPr>
        <p:spPr>
          <a:xfrm>
            <a:off x="3882767" y="5120777"/>
            <a:ext cx="1130297" cy="644274"/>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TextBox 33"/>
          <p:cNvSpPr txBox="1">
            <a:spLocks noChangeArrowheads="1"/>
          </p:cNvSpPr>
          <p:nvPr/>
        </p:nvSpPr>
        <p:spPr bwMode="auto">
          <a:xfrm>
            <a:off x="3725604" y="5246189"/>
            <a:ext cx="1457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Isolation</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Oval 34"/>
          <p:cNvSpPr/>
          <p:nvPr/>
        </p:nvSpPr>
        <p:spPr>
          <a:xfrm>
            <a:off x="3872667" y="5827787"/>
            <a:ext cx="1254528" cy="793136"/>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5"/>
          <p:cNvSpPr txBox="1">
            <a:spLocks noChangeArrowheads="1"/>
          </p:cNvSpPr>
          <p:nvPr/>
        </p:nvSpPr>
        <p:spPr bwMode="auto">
          <a:xfrm>
            <a:off x="3758536" y="5962207"/>
            <a:ext cx="1457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1600" dirty="0" smtClean="0">
                <a:solidFill>
                  <a:prstClr val="black"/>
                </a:solidFill>
              </a:rPr>
              <a:t>Limited English</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 name="Oval 36"/>
          <p:cNvSpPr/>
          <p:nvPr/>
        </p:nvSpPr>
        <p:spPr>
          <a:xfrm>
            <a:off x="3788118" y="895044"/>
            <a:ext cx="1254528" cy="793136"/>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37"/>
          <p:cNvSpPr txBox="1">
            <a:spLocks noChangeArrowheads="1"/>
          </p:cNvSpPr>
          <p:nvPr/>
        </p:nvSpPr>
        <p:spPr bwMode="auto">
          <a:xfrm>
            <a:off x="3673987" y="1029464"/>
            <a:ext cx="1457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1600" noProof="0" dirty="0" smtClean="0">
                <a:solidFill>
                  <a:prstClr val="black"/>
                </a:solidFill>
              </a:rPr>
              <a:t>Substance Use</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 name="Oval 38"/>
          <p:cNvSpPr/>
          <p:nvPr/>
        </p:nvSpPr>
        <p:spPr>
          <a:xfrm>
            <a:off x="88126" y="732313"/>
            <a:ext cx="1611594" cy="803256"/>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TextBox 39"/>
          <p:cNvSpPr txBox="1">
            <a:spLocks noChangeArrowheads="1"/>
          </p:cNvSpPr>
          <p:nvPr/>
        </p:nvSpPr>
        <p:spPr bwMode="auto">
          <a:xfrm>
            <a:off x="217407" y="836933"/>
            <a:ext cx="1457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1600" dirty="0" smtClean="0">
                <a:solidFill>
                  <a:prstClr val="black"/>
                </a:solidFill>
              </a:rPr>
              <a:t>Previous  Arrest History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 name="Oval 40"/>
          <p:cNvSpPr/>
          <p:nvPr/>
        </p:nvSpPr>
        <p:spPr>
          <a:xfrm>
            <a:off x="2015256" y="723891"/>
            <a:ext cx="1710348" cy="93663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TextBox 41"/>
          <p:cNvSpPr txBox="1">
            <a:spLocks noChangeArrowheads="1"/>
          </p:cNvSpPr>
          <p:nvPr/>
        </p:nvSpPr>
        <p:spPr bwMode="auto">
          <a:xfrm>
            <a:off x="2116279" y="761490"/>
            <a:ext cx="1457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1600" noProof="0" dirty="0" smtClean="0">
                <a:solidFill>
                  <a:prstClr val="black"/>
                </a:solidFill>
              </a:rPr>
              <a:t>Lack of Education / Job Skills</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6776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fficking PC wheel -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193" y="820676"/>
            <a:ext cx="6626718" cy="52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84550" y="-93647"/>
            <a:ext cx="10235005" cy="1545926"/>
          </a:xfrm>
        </p:spPr>
        <p:txBody>
          <a:bodyPr>
            <a:normAutofit/>
          </a:bodyPr>
          <a:lstStyle/>
          <a:p>
            <a:r>
              <a:rPr lang="en-US" sz="2800" dirty="0"/>
              <a:t>Power &amp; </a:t>
            </a:r>
            <a:r>
              <a:rPr lang="en-US" sz="2800" dirty="0" smtClean="0"/>
              <a:t>Control </a:t>
            </a:r>
            <a:r>
              <a:rPr lang="en-US" sz="2800" dirty="0"/>
              <a:t>Dynamics in Trafficking</a:t>
            </a:r>
          </a:p>
        </p:txBody>
      </p:sp>
    </p:spTree>
    <p:extLst>
      <p:ext uri="{BB962C8B-B14F-4D97-AF65-F5344CB8AC3E}">
        <p14:creationId xmlns:p14="http://schemas.microsoft.com/office/powerpoint/2010/main" val="3719781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nctuary powerpoint template" id="{2E317DB9-AED0-4FCF-854C-C076DD271378}" vid="{4606A01E-5D73-4112-AF30-5A6DBF2208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Sanctuary Presentation - White</Template>
  <TotalTime>608</TotalTime>
  <Words>2967</Words>
  <Application>Microsoft Office PowerPoint</Application>
  <PresentationFormat>Widescreen</PresentationFormat>
  <Paragraphs>443</Paragraphs>
  <Slides>47</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ＭＳ Ｐゴシック</vt:lpstr>
      <vt:lpstr>Arial</vt:lpstr>
      <vt:lpstr>Calibri</vt:lpstr>
      <vt:lpstr>Calibri Light</vt:lpstr>
      <vt:lpstr>Garamond</vt:lpstr>
      <vt:lpstr>MS Mincho</vt:lpstr>
      <vt:lpstr>Times New Roman</vt:lpstr>
      <vt:lpstr>TimesNewRomanPSMT</vt:lpstr>
      <vt:lpstr>Tw Cen MT</vt:lpstr>
      <vt:lpstr>Verdana</vt:lpstr>
      <vt:lpstr>Wingdings</vt:lpstr>
      <vt:lpstr>Office Theme</vt:lpstr>
      <vt:lpstr>Sanctuary for families trafficking survivor  intake clinic training </vt:lpstr>
      <vt:lpstr>OUR WORK </vt:lpstr>
      <vt:lpstr>What is Human Trafficking?</vt:lpstr>
      <vt:lpstr>PowerPoint Presentation</vt:lpstr>
      <vt:lpstr>UNITED NATIONS: Palermo Protocol</vt:lpstr>
      <vt:lpstr>u.s. Federal law: tvpa</vt:lpstr>
      <vt:lpstr>Severe form of sex trafficking </vt:lpstr>
      <vt:lpstr>Dynamics of trafficking</vt:lpstr>
      <vt:lpstr>Power &amp; Control Dynamics in Trafficking</vt:lpstr>
      <vt:lpstr>Violence and abuse</vt:lpstr>
      <vt:lpstr>Physical Impacts</vt:lpstr>
      <vt:lpstr>Social-Relational Impacts</vt:lpstr>
      <vt:lpstr>psychological Impacts</vt:lpstr>
      <vt:lpstr>PowerPoint Presentation</vt:lpstr>
      <vt:lpstr>PowerPoint Presentation</vt:lpstr>
      <vt:lpstr>PowerPoint Presentation</vt:lpstr>
      <vt:lpstr>PowerPoint Presentation</vt:lpstr>
      <vt:lpstr>PowerPoint Presentation</vt:lpstr>
      <vt:lpstr>PowerPoint Presentation</vt:lpstr>
      <vt:lpstr>Trauma informed representation</vt:lpstr>
      <vt:lpstr>TRAUMA-INFORMED LAWYERING</vt:lpstr>
      <vt:lpstr>Trauma-informed lawyering</vt:lpstr>
      <vt:lpstr>UNDERSTANDING TRAUMA</vt:lpstr>
      <vt:lpstr>NEUROBIOLOGY OF TRAUMA</vt:lpstr>
      <vt:lpstr> </vt:lpstr>
      <vt:lpstr> TRAUMATIC MEMORIES </vt:lpstr>
      <vt:lpstr>MANIFESTATIONS OF TRAUMA</vt:lpstr>
      <vt:lpstr> FLOODING  </vt:lpstr>
      <vt:lpstr> HOW TO HELP YOUR CLIENT THROUGH A DIFFICULT PART OF THEIR STORY </vt:lpstr>
      <vt:lpstr>MANIFESTATIONS OF TRAUMA</vt:lpstr>
      <vt:lpstr>Screening &amp; Intake</vt:lpstr>
      <vt:lpstr>How can you practice trauma informed screening?</vt:lpstr>
      <vt:lpstr>SETTING THE STAGE:          CREATING A SAFE SPACE</vt:lpstr>
      <vt:lpstr>Collaboration &amp; Transparency </vt:lpstr>
      <vt:lpstr>Mitigate power differential</vt:lpstr>
      <vt:lpstr>INTERVIEW WITH A TRAUMA-INFORMED APPROACH</vt:lpstr>
      <vt:lpstr>More Interview tips</vt:lpstr>
      <vt:lpstr>DISCUSSING SENSITIVE TOPICS</vt:lpstr>
      <vt:lpstr>HOW TO HELP YOUR CLIENT THROUGH A DIFFICULT PART OF THEIR STORY</vt:lpstr>
      <vt:lpstr>ENDING INTERVIEWS</vt:lpstr>
      <vt:lpstr>PROVIDER WELLNESS</vt:lpstr>
      <vt:lpstr>PowerPoint Presentation</vt:lpstr>
      <vt:lpstr>PowerPoint Presentation</vt:lpstr>
      <vt:lpstr>PowerPoint Presentation</vt:lpstr>
      <vt:lpstr>QUESTIONS?</vt:lpstr>
      <vt:lpstr>We are here for you!</vt:lpstr>
      <vt:lpstr>Disclaimer</vt:lpstr>
    </vt:vector>
  </TitlesOfParts>
  <Company>Sanctuary for Families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trafficking and trauma-informed t visa intakes</dc:title>
  <dc:creator>Whitney Hood</dc:creator>
  <cp:lastModifiedBy>Jessica-Wind Abolafia</cp:lastModifiedBy>
  <cp:revision>22</cp:revision>
  <dcterms:created xsi:type="dcterms:W3CDTF">2025-01-13T17:41:20Z</dcterms:created>
  <dcterms:modified xsi:type="dcterms:W3CDTF">2025-01-14T20:55:22Z</dcterms:modified>
</cp:coreProperties>
</file>