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816" r:id="rId1"/>
  </p:sldMasterIdLst>
  <p:notesMasterIdLst>
    <p:notesMasterId r:id="rId55"/>
  </p:notesMasterIdLst>
  <p:sldIdLst>
    <p:sldId id="256" r:id="rId2"/>
    <p:sldId id="384" r:id="rId3"/>
    <p:sldId id="385" r:id="rId4"/>
    <p:sldId id="387" r:id="rId5"/>
    <p:sldId id="388" r:id="rId6"/>
    <p:sldId id="389" r:id="rId7"/>
    <p:sldId id="372" r:id="rId8"/>
    <p:sldId id="276" r:id="rId9"/>
    <p:sldId id="369" r:id="rId10"/>
    <p:sldId id="370" r:id="rId11"/>
    <p:sldId id="373" r:id="rId12"/>
    <p:sldId id="374" r:id="rId13"/>
    <p:sldId id="371" r:id="rId14"/>
    <p:sldId id="345" r:id="rId15"/>
    <p:sldId id="376" r:id="rId16"/>
    <p:sldId id="375" r:id="rId17"/>
    <p:sldId id="379" r:id="rId18"/>
    <p:sldId id="386" r:id="rId19"/>
    <p:sldId id="377" r:id="rId20"/>
    <p:sldId id="277" r:id="rId21"/>
    <p:sldId id="278" r:id="rId22"/>
    <p:sldId id="378" r:id="rId23"/>
    <p:sldId id="381" r:id="rId24"/>
    <p:sldId id="382" r:id="rId25"/>
    <p:sldId id="383" r:id="rId26"/>
    <p:sldId id="414" r:id="rId27"/>
    <p:sldId id="415" r:id="rId28"/>
    <p:sldId id="416" r:id="rId29"/>
    <p:sldId id="417" r:id="rId30"/>
    <p:sldId id="380" r:id="rId31"/>
    <p:sldId id="391" r:id="rId32"/>
    <p:sldId id="392" r:id="rId33"/>
    <p:sldId id="393" r:id="rId34"/>
    <p:sldId id="412" r:id="rId35"/>
    <p:sldId id="396" r:id="rId36"/>
    <p:sldId id="397" r:id="rId37"/>
    <p:sldId id="398" r:id="rId38"/>
    <p:sldId id="413" r:id="rId39"/>
    <p:sldId id="407" r:id="rId40"/>
    <p:sldId id="408" r:id="rId41"/>
    <p:sldId id="409" r:id="rId42"/>
    <p:sldId id="410" r:id="rId43"/>
    <p:sldId id="390" r:id="rId44"/>
    <p:sldId id="400" r:id="rId45"/>
    <p:sldId id="401" r:id="rId46"/>
    <p:sldId id="402" r:id="rId47"/>
    <p:sldId id="403" r:id="rId48"/>
    <p:sldId id="404" r:id="rId49"/>
    <p:sldId id="405" r:id="rId50"/>
    <p:sldId id="406" r:id="rId51"/>
    <p:sldId id="411" r:id="rId52"/>
    <p:sldId id="365" r:id="rId53"/>
    <p:sldId id="346" r:id="rId54"/>
  </p:sldIdLst>
  <p:sldSz cx="9144000" cy="6858000" type="screen4x3"/>
  <p:notesSz cx="92964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B3"/>
    <a:srgbClr val="65AFD1"/>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A261E14-55D1-4990-A8C0-4BC5BD5B4297}">
  <a:tblStyle styleId="{4A261E14-55D1-4990-A8C0-4BC5BD5B4297}" styleName="Table_0"/>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16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4029074" cy="342899"/>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dirty="0"/>
          </a:p>
        </p:txBody>
      </p:sp>
      <p:sp>
        <p:nvSpPr>
          <p:cNvPr id="3" name="Shape 3"/>
          <p:cNvSpPr txBox="1">
            <a:spLocks noGrp="1"/>
          </p:cNvSpPr>
          <p:nvPr>
            <p:ph type="dt" idx="10"/>
          </p:nvPr>
        </p:nvSpPr>
        <p:spPr>
          <a:xfrm>
            <a:off x="5265737" y="0"/>
            <a:ext cx="4029074" cy="342899"/>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dirty="0"/>
          </a:p>
        </p:txBody>
      </p:sp>
      <p:sp>
        <p:nvSpPr>
          <p:cNvPr id="4" name="Shape 4"/>
          <p:cNvSpPr>
            <a:spLocks noGrp="1" noRot="1" noChangeAspect="1"/>
          </p:cNvSpPr>
          <p:nvPr>
            <p:ph type="sldImg" idx="3"/>
          </p:nvPr>
        </p:nvSpPr>
        <p:spPr>
          <a:xfrm>
            <a:off x="2935286" y="515937"/>
            <a:ext cx="3425824" cy="2570162"/>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930275" y="3257550"/>
            <a:ext cx="7435850" cy="3086099"/>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0" y="6515100"/>
            <a:ext cx="4029074" cy="341311"/>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dirty="0"/>
          </a:p>
        </p:txBody>
      </p:sp>
      <p:sp>
        <p:nvSpPr>
          <p:cNvPr id="7" name="Shape 7"/>
          <p:cNvSpPr txBox="1">
            <a:spLocks noGrp="1"/>
          </p:cNvSpPr>
          <p:nvPr>
            <p:ph type="sldNum" idx="12"/>
          </p:nvPr>
        </p:nvSpPr>
        <p:spPr>
          <a:xfrm>
            <a:off x="5265737" y="6515100"/>
            <a:ext cx="4029074" cy="341311"/>
          </a:xfrm>
          <a:prstGeom prst="rect">
            <a:avLst/>
          </a:prstGeom>
          <a:noFill/>
          <a:ln>
            <a:noFill/>
          </a:ln>
        </p:spPr>
        <p:txBody>
          <a:bodyPr lIns="92475" tIns="46225" rIns="92475" bIns="46225" anchor="b" anchorCtr="0">
            <a:noAutofit/>
          </a:bodyPr>
          <a:lstStyle>
            <a:lvl1pPr marL="0" marR="0" indent="0" algn="r" rtl="0">
              <a:lnSpc>
                <a:spcPct val="100000"/>
              </a:lnSpc>
              <a:spcBef>
                <a:spcPts val="0"/>
              </a:spcBef>
              <a:spcAft>
                <a:spcPts val="0"/>
              </a:spcAft>
              <a:buNone/>
              <a:defRPr sz="1200" b="0" i="0" u="none" strike="noStrike" cap="none" baseline="0">
                <a:solidFill>
                  <a:srgbClr val="000000"/>
                </a:solidFill>
                <a:latin typeface="Arial"/>
                <a:ea typeface="Arial"/>
                <a:cs typeface="Arial"/>
                <a:sym typeface="Arial"/>
              </a:defRPr>
            </a:lvl1pPr>
          </a:lstStyle>
          <a:p>
            <a:pPr marL="0" lvl="0" indent="0">
              <a:spcBef>
                <a:spcPts val="0"/>
              </a:spcBef>
              <a:buClr>
                <a:srgbClr val="000000"/>
              </a:buClr>
              <a:buSzPct val="25000"/>
              <a:buFont typeface="Arial"/>
              <a:buNone/>
            </a:pPr>
            <a:fld id="{00000000-1234-1234-1234-123412341234}" type="slidenum">
              <a:rPr lang="en-US"/>
              <a:t>‹#›</a:t>
            </a:fld>
            <a:endParaRPr lang="en-US" dirty="0"/>
          </a:p>
        </p:txBody>
      </p:sp>
    </p:spTree>
    <p:extLst>
      <p:ext uri="{BB962C8B-B14F-4D97-AF65-F5344CB8AC3E}">
        <p14:creationId xmlns:p14="http://schemas.microsoft.com/office/powerpoint/2010/main" val="10227269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txBox="1"/>
          <p:nvPr/>
        </p:nvSpPr>
        <p:spPr>
          <a:xfrm>
            <a:off x="5265737" y="6515100"/>
            <a:ext cx="4029074" cy="341311"/>
          </a:xfrm>
          <a:prstGeom prst="rect">
            <a:avLst/>
          </a:prstGeom>
          <a:noFill/>
          <a:ln>
            <a:noFill/>
          </a:ln>
        </p:spPr>
        <p:txBody>
          <a:bodyPr lIns="92475" tIns="46225" rIns="92475" bIns="46225"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1</a:t>
            </a:fld>
            <a:endParaRPr lang="en-US" sz="1200" b="0" i="0" u="none" strike="noStrike" cap="none" baseline="0" dirty="0">
              <a:solidFill>
                <a:srgbClr val="000000"/>
              </a:solidFill>
              <a:latin typeface="Arial"/>
              <a:ea typeface="Arial"/>
              <a:cs typeface="Arial"/>
              <a:sym typeface="Arial"/>
            </a:endParaRPr>
          </a:p>
        </p:txBody>
      </p:sp>
      <p:sp>
        <p:nvSpPr>
          <p:cNvPr id="224" name="Shape 224"/>
          <p:cNvSpPr>
            <a:spLocks noGrp="1" noRot="1" noChangeAspect="1"/>
          </p:cNvSpPr>
          <p:nvPr>
            <p:ph type="sldImg" idx="2"/>
          </p:nvPr>
        </p:nvSpPr>
        <p:spPr>
          <a:xfrm>
            <a:off x="2935288" y="515938"/>
            <a:ext cx="3425825" cy="2570162"/>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25" name="Shape 225"/>
          <p:cNvSpPr txBox="1">
            <a:spLocks noGrp="1"/>
          </p:cNvSpPr>
          <p:nvPr>
            <p:ph type="body" idx="1"/>
          </p:nvPr>
        </p:nvSpPr>
        <p:spPr>
          <a:xfrm>
            <a:off x="930275" y="3257550"/>
            <a:ext cx="7435850" cy="3086099"/>
          </a:xfrm>
          <a:prstGeom prst="rect">
            <a:avLst/>
          </a:prstGeom>
          <a:noFill/>
          <a:ln>
            <a:noFill/>
          </a:ln>
        </p:spPr>
        <p:txBody>
          <a:bodyPr lIns="92475" tIns="46225" rIns="92475" bIns="46225" anchor="t" anchorCtr="0">
            <a:noAutofit/>
          </a:bodyPr>
          <a:lstStyle/>
          <a:p>
            <a:pPr>
              <a:spcBef>
                <a:spcPts val="0"/>
              </a:spcBef>
              <a:buNone/>
            </a:pPr>
            <a:endParaRPr dirty="0"/>
          </a:p>
        </p:txBody>
      </p:sp>
    </p:spTree>
    <p:extLst>
      <p:ext uri="{BB962C8B-B14F-4D97-AF65-F5344CB8AC3E}">
        <p14:creationId xmlns:p14="http://schemas.microsoft.com/office/powerpoint/2010/main" val="1482912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35288" y="515938"/>
            <a:ext cx="3425825" cy="25701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3</a:t>
            </a:fld>
            <a:endParaRPr lang="en-US" dirty="0"/>
          </a:p>
        </p:txBody>
      </p:sp>
    </p:spTree>
    <p:extLst>
      <p:ext uri="{BB962C8B-B14F-4D97-AF65-F5344CB8AC3E}">
        <p14:creationId xmlns:p14="http://schemas.microsoft.com/office/powerpoint/2010/main" val="1991904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9"/>
        <p:cNvGrpSpPr/>
        <p:nvPr/>
      </p:nvGrpSpPr>
      <p:grpSpPr>
        <a:xfrm>
          <a:off x="0" y="0"/>
          <a:ext cx="0" cy="0"/>
          <a:chOff x="0" y="0"/>
          <a:chExt cx="0" cy="0"/>
        </a:xfrm>
      </p:grpSpPr>
      <p:sp>
        <p:nvSpPr>
          <p:cNvPr id="390" name="Shape 390"/>
          <p:cNvSpPr txBox="1"/>
          <p:nvPr/>
        </p:nvSpPr>
        <p:spPr>
          <a:xfrm>
            <a:off x="5265737" y="6515100"/>
            <a:ext cx="4029074" cy="341311"/>
          </a:xfrm>
          <a:prstGeom prst="rect">
            <a:avLst/>
          </a:prstGeom>
          <a:noFill/>
          <a:ln>
            <a:noFill/>
          </a:ln>
        </p:spPr>
        <p:txBody>
          <a:bodyPr lIns="92475" tIns="46225" rIns="92475" bIns="46225"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8</a:t>
            </a:fld>
            <a:endParaRPr lang="en-US" sz="1200" b="0" i="0" u="none" strike="noStrike" cap="none" baseline="0" dirty="0">
              <a:solidFill>
                <a:srgbClr val="000000"/>
              </a:solidFill>
              <a:latin typeface="Arial"/>
              <a:ea typeface="Arial"/>
              <a:cs typeface="Arial"/>
              <a:sym typeface="Arial"/>
            </a:endParaRPr>
          </a:p>
        </p:txBody>
      </p:sp>
      <p:sp>
        <p:nvSpPr>
          <p:cNvPr id="391" name="Shape 391"/>
          <p:cNvSpPr>
            <a:spLocks noGrp="1" noRot="1" noChangeAspect="1"/>
          </p:cNvSpPr>
          <p:nvPr>
            <p:ph type="sldImg" idx="2"/>
          </p:nvPr>
        </p:nvSpPr>
        <p:spPr>
          <a:xfrm>
            <a:off x="2935288" y="515938"/>
            <a:ext cx="3425825" cy="2570162"/>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92" name="Shape 392"/>
          <p:cNvSpPr txBox="1">
            <a:spLocks noGrp="1"/>
          </p:cNvSpPr>
          <p:nvPr>
            <p:ph type="body" idx="1"/>
          </p:nvPr>
        </p:nvSpPr>
        <p:spPr>
          <a:xfrm>
            <a:off x="930275" y="3257550"/>
            <a:ext cx="7435850" cy="3086099"/>
          </a:xfrm>
          <a:prstGeom prst="rect">
            <a:avLst/>
          </a:prstGeom>
          <a:noFill/>
          <a:ln>
            <a:noFill/>
          </a:ln>
        </p:spPr>
        <p:txBody>
          <a:bodyPr lIns="92475" tIns="46225" rIns="92475" bIns="46225" anchor="t" anchorCtr="0">
            <a:noAutofit/>
          </a:bodyPr>
          <a:lstStyle/>
          <a:p>
            <a:pPr>
              <a:spcBef>
                <a:spcPts val="0"/>
              </a:spcBef>
              <a:buNone/>
            </a:pPr>
            <a:endParaRPr dirty="0"/>
          </a:p>
        </p:txBody>
      </p:sp>
    </p:spTree>
    <p:extLst>
      <p:ext uri="{BB962C8B-B14F-4D97-AF65-F5344CB8AC3E}">
        <p14:creationId xmlns:p14="http://schemas.microsoft.com/office/powerpoint/2010/main" val="1542787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35288" y="515938"/>
            <a:ext cx="3425825" cy="2570162"/>
          </a:xfrm>
        </p:spPr>
      </p:sp>
      <p:sp>
        <p:nvSpPr>
          <p:cNvPr id="3" name="Notes Placeholder 2"/>
          <p:cNvSpPr>
            <a:spLocks noGrp="1"/>
          </p:cNvSpPr>
          <p:nvPr>
            <p:ph type="body" idx="1"/>
          </p:nvPr>
        </p:nvSpPr>
        <p:spPr/>
        <p:txBody>
          <a:bodyPr/>
          <a:lstStyle/>
          <a:p>
            <a:r>
              <a:rPr lang="en-US" dirty="0" smtClean="0"/>
              <a:t>A finding of domestic violence must also be considered in determining a child’s best interest. </a:t>
            </a:r>
            <a:r>
              <a:rPr lang="en-US" i="1" dirty="0" smtClean="0"/>
              <a:t>See </a:t>
            </a:r>
            <a:r>
              <a:rPr lang="en-US" dirty="0" smtClean="0"/>
              <a:t>N.Y. Dom. Rel. Law § 240. </a:t>
            </a:r>
          </a:p>
          <a:p>
            <a:endParaRPr lang="en-US" dirty="0" smtClean="0"/>
          </a:p>
          <a:p>
            <a:r>
              <a:rPr lang="en-US" dirty="0" smtClean="0"/>
              <a:t>Domestic violence can be psychological in nature, such as derogatory language and threats by one parent against the other. </a:t>
            </a:r>
            <a:r>
              <a:rPr lang="en-US" i="1" dirty="0" smtClean="0"/>
              <a:t>See J.D. v. N.D.</a:t>
            </a:r>
            <a:r>
              <a:rPr lang="en-US" dirty="0" smtClean="0"/>
              <a:t>, 170 Misc. 2d 877, 882 (Fam. Ct. Westchester </a:t>
            </a:r>
            <a:r>
              <a:rPr lang="en-US" dirty="0" err="1" smtClean="0"/>
              <a:t>Cty</a:t>
            </a:r>
            <a:r>
              <a:rPr lang="en-US" dirty="0" smtClean="0"/>
              <a:t>. 1996).</a:t>
            </a:r>
          </a:p>
          <a:p>
            <a:endParaRPr lang="en-US" dirty="0" smtClean="0"/>
          </a:p>
          <a:p>
            <a:r>
              <a:rPr lang="en-US" dirty="0" smtClean="0"/>
              <a:t>Even where acts of domestic violence occurred or outside of the child’s presence, that conduct nonetheless be demonstrative of the parent’s relative fitness to parent. </a:t>
            </a:r>
            <a:r>
              <a:rPr lang="en-US" i="1" dirty="0" smtClean="0"/>
              <a:t>See Matter of </a:t>
            </a:r>
            <a:r>
              <a:rPr lang="en-US" i="1" dirty="0" err="1" smtClean="0"/>
              <a:t>Felty</a:t>
            </a:r>
            <a:r>
              <a:rPr lang="en-US" i="1" dirty="0" smtClean="0"/>
              <a:t> v. </a:t>
            </a:r>
            <a:r>
              <a:rPr lang="en-US" i="1" dirty="0" err="1" smtClean="0"/>
              <a:t>Felty</a:t>
            </a:r>
            <a:r>
              <a:rPr lang="en-US" dirty="0" smtClean="0"/>
              <a:t>, 108 A.D.3d 705, 707-08 (2d Dept. 2013).</a:t>
            </a:r>
          </a:p>
          <a:p>
            <a:endParaRPr lang="en-US" dirty="0"/>
          </a:p>
        </p:txBody>
      </p:sp>
      <p:sp>
        <p:nvSpPr>
          <p:cNvPr id="4" name="Slide Number Placeholder 3"/>
          <p:cNvSpPr>
            <a:spLocks noGrp="1"/>
          </p:cNvSpPr>
          <p:nvPr>
            <p:ph type="sldNum" idx="10"/>
          </p:nvPr>
        </p:nvSpPr>
        <p:spPr/>
        <p:txBody>
          <a:bodyPr/>
          <a:lstStyle/>
          <a:p>
            <a:pPr marL="0" lvl="0" indent="0">
              <a:spcBef>
                <a:spcPts val="0"/>
              </a:spcBef>
              <a:buClr>
                <a:srgbClr val="000000"/>
              </a:buClr>
              <a:buSzPct val="25000"/>
              <a:buFont typeface="Arial"/>
              <a:buNone/>
            </a:pPr>
            <a:fld id="{00000000-1234-1234-1234-123412341234}" type="slidenum">
              <a:rPr lang="en-US" smtClean="0"/>
              <a:t>17</a:t>
            </a:fld>
            <a:endParaRPr lang="en-US" dirty="0"/>
          </a:p>
        </p:txBody>
      </p:sp>
    </p:spTree>
    <p:extLst>
      <p:ext uri="{BB962C8B-B14F-4D97-AF65-F5344CB8AC3E}">
        <p14:creationId xmlns:p14="http://schemas.microsoft.com/office/powerpoint/2010/main" val="8227029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8"/>
        <p:cNvGrpSpPr/>
        <p:nvPr/>
      </p:nvGrpSpPr>
      <p:grpSpPr>
        <a:xfrm>
          <a:off x="0" y="0"/>
          <a:ext cx="0" cy="0"/>
          <a:chOff x="0" y="0"/>
          <a:chExt cx="0" cy="0"/>
        </a:xfrm>
      </p:grpSpPr>
      <p:sp>
        <p:nvSpPr>
          <p:cNvPr id="399" name="Shape 399"/>
          <p:cNvSpPr txBox="1"/>
          <p:nvPr/>
        </p:nvSpPr>
        <p:spPr>
          <a:xfrm>
            <a:off x="5265737" y="6515100"/>
            <a:ext cx="4029074" cy="341311"/>
          </a:xfrm>
          <a:prstGeom prst="rect">
            <a:avLst/>
          </a:prstGeom>
          <a:noFill/>
          <a:ln>
            <a:noFill/>
          </a:ln>
        </p:spPr>
        <p:txBody>
          <a:bodyPr lIns="92475" tIns="46225" rIns="92475" bIns="46225"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20</a:t>
            </a:fld>
            <a:endParaRPr lang="en-US" sz="1200" b="0" i="0" u="none" strike="noStrike" cap="none" baseline="0" dirty="0">
              <a:solidFill>
                <a:srgbClr val="000000"/>
              </a:solidFill>
              <a:latin typeface="Arial"/>
              <a:ea typeface="Arial"/>
              <a:cs typeface="Arial"/>
              <a:sym typeface="Arial"/>
            </a:endParaRPr>
          </a:p>
        </p:txBody>
      </p:sp>
      <p:sp>
        <p:nvSpPr>
          <p:cNvPr id="400" name="Shape 400"/>
          <p:cNvSpPr>
            <a:spLocks noGrp="1" noRot="1" noChangeAspect="1"/>
          </p:cNvSpPr>
          <p:nvPr>
            <p:ph type="sldImg" idx="2"/>
          </p:nvPr>
        </p:nvSpPr>
        <p:spPr>
          <a:xfrm>
            <a:off x="2935288" y="515938"/>
            <a:ext cx="3425825" cy="2570162"/>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01" name="Shape 401"/>
          <p:cNvSpPr txBox="1">
            <a:spLocks noGrp="1"/>
          </p:cNvSpPr>
          <p:nvPr>
            <p:ph type="body" idx="1"/>
          </p:nvPr>
        </p:nvSpPr>
        <p:spPr>
          <a:xfrm>
            <a:off x="930275" y="3257550"/>
            <a:ext cx="7435850" cy="3086099"/>
          </a:xfrm>
          <a:prstGeom prst="rect">
            <a:avLst/>
          </a:prstGeom>
          <a:noFill/>
          <a:ln>
            <a:noFill/>
          </a:ln>
        </p:spPr>
        <p:txBody>
          <a:bodyPr lIns="92475" tIns="46225" rIns="92475" bIns="46225" anchor="t" anchorCtr="0">
            <a:noAutofit/>
          </a:bodyPr>
          <a:lstStyle/>
          <a:p>
            <a:pPr>
              <a:spcBef>
                <a:spcPts val="0"/>
              </a:spcBef>
              <a:buNone/>
            </a:pPr>
            <a:endParaRPr dirty="0"/>
          </a:p>
        </p:txBody>
      </p:sp>
    </p:spTree>
    <p:extLst>
      <p:ext uri="{BB962C8B-B14F-4D97-AF65-F5344CB8AC3E}">
        <p14:creationId xmlns:p14="http://schemas.microsoft.com/office/powerpoint/2010/main" val="1246688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7"/>
        <p:cNvGrpSpPr/>
        <p:nvPr/>
      </p:nvGrpSpPr>
      <p:grpSpPr>
        <a:xfrm>
          <a:off x="0" y="0"/>
          <a:ext cx="0" cy="0"/>
          <a:chOff x="0" y="0"/>
          <a:chExt cx="0" cy="0"/>
        </a:xfrm>
      </p:grpSpPr>
      <p:sp>
        <p:nvSpPr>
          <p:cNvPr id="408" name="Shape 408"/>
          <p:cNvSpPr txBox="1"/>
          <p:nvPr/>
        </p:nvSpPr>
        <p:spPr>
          <a:xfrm>
            <a:off x="5265737" y="6515100"/>
            <a:ext cx="4029074" cy="341311"/>
          </a:xfrm>
          <a:prstGeom prst="rect">
            <a:avLst/>
          </a:prstGeom>
          <a:noFill/>
          <a:ln>
            <a:noFill/>
          </a:ln>
        </p:spPr>
        <p:txBody>
          <a:bodyPr lIns="92475" tIns="46225" rIns="92475" bIns="46225"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21</a:t>
            </a:fld>
            <a:endParaRPr lang="en-US" sz="1200" b="0" i="0" u="none" strike="noStrike" cap="none" baseline="0" dirty="0">
              <a:solidFill>
                <a:srgbClr val="000000"/>
              </a:solidFill>
              <a:latin typeface="Arial"/>
              <a:ea typeface="Arial"/>
              <a:cs typeface="Arial"/>
              <a:sym typeface="Arial"/>
            </a:endParaRPr>
          </a:p>
        </p:txBody>
      </p:sp>
      <p:sp>
        <p:nvSpPr>
          <p:cNvPr id="409" name="Shape 409"/>
          <p:cNvSpPr>
            <a:spLocks noGrp="1" noRot="1" noChangeAspect="1"/>
          </p:cNvSpPr>
          <p:nvPr>
            <p:ph type="sldImg" idx="2"/>
          </p:nvPr>
        </p:nvSpPr>
        <p:spPr>
          <a:xfrm>
            <a:off x="2935288" y="515938"/>
            <a:ext cx="3425825" cy="2570162"/>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10" name="Shape 410"/>
          <p:cNvSpPr txBox="1">
            <a:spLocks noGrp="1"/>
          </p:cNvSpPr>
          <p:nvPr>
            <p:ph type="body" idx="1"/>
          </p:nvPr>
        </p:nvSpPr>
        <p:spPr>
          <a:xfrm>
            <a:off x="930275" y="3257550"/>
            <a:ext cx="7435850" cy="3086099"/>
          </a:xfrm>
          <a:prstGeom prst="rect">
            <a:avLst/>
          </a:prstGeom>
          <a:noFill/>
          <a:ln>
            <a:noFill/>
          </a:ln>
        </p:spPr>
        <p:txBody>
          <a:bodyPr lIns="92475" tIns="46225" rIns="92475" bIns="46225" anchor="t" anchorCtr="0">
            <a:noAutofit/>
          </a:bodyPr>
          <a:lstStyle/>
          <a:p>
            <a:pPr>
              <a:spcBef>
                <a:spcPts val="0"/>
              </a:spcBef>
              <a:buNone/>
            </a:pPr>
            <a:endParaRPr dirty="0"/>
          </a:p>
        </p:txBody>
      </p:sp>
    </p:spTree>
    <p:extLst>
      <p:ext uri="{BB962C8B-B14F-4D97-AF65-F5344CB8AC3E}">
        <p14:creationId xmlns:p14="http://schemas.microsoft.com/office/powerpoint/2010/main" val="1818382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28650" y="1122363"/>
            <a:ext cx="7886700" cy="2387600"/>
          </a:xfrm>
        </p:spPr>
        <p:txBody>
          <a:bodyPr anchor="b">
            <a:normAutofit/>
          </a:bodyPr>
          <a:lstStyle>
            <a:lvl1pPr algn="ctr">
              <a:defRPr sz="3300" b="1" cap="all" baseline="0">
                <a:solidFill>
                  <a:srgbClr val="007BB3"/>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solidFill>
                  <a:srgbClr val="007BB3"/>
                </a:solidFill>
                <a:latin typeface="Arial" panose="020B0604020202020204" pitchFamily="34" charset="0"/>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9" name="Rectangle 8"/>
          <p:cNvSpPr/>
          <p:nvPr/>
        </p:nvSpPr>
        <p:spPr>
          <a:xfrm>
            <a:off x="0" y="6711696"/>
            <a:ext cx="9144000" cy="146304"/>
          </a:xfrm>
          <a:prstGeom prst="rect">
            <a:avLst/>
          </a:prstGeom>
          <a:solidFill>
            <a:srgbClr val="00B8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Tree>
    <p:extLst>
      <p:ext uri="{BB962C8B-B14F-4D97-AF65-F5344CB8AC3E}">
        <p14:creationId xmlns:p14="http://schemas.microsoft.com/office/powerpoint/2010/main" val="470984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000" b="1" cap="all" baseline="0">
                <a:solidFill>
                  <a:srgbClr val="007BB3"/>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solidFill>
                  <a:srgbClr val="007BB3"/>
                </a:solidFill>
                <a:latin typeface="Arial" panose="020B0604020202020204" pitchFamily="34" charset="0"/>
                <a:cs typeface="Arial" panose="020B0604020202020204" pitchFamily="34" charset="0"/>
              </a:defRPr>
            </a:lvl1pPr>
            <a:lvl2pPr>
              <a:defRPr>
                <a:solidFill>
                  <a:srgbClr val="007BB3"/>
                </a:solidFill>
                <a:latin typeface="Arial" panose="020B0604020202020204" pitchFamily="34" charset="0"/>
                <a:cs typeface="Arial" panose="020B0604020202020204" pitchFamily="34" charset="0"/>
              </a:defRPr>
            </a:lvl2pPr>
            <a:lvl3pPr>
              <a:defRPr>
                <a:solidFill>
                  <a:srgbClr val="007BB3"/>
                </a:solidFill>
                <a:latin typeface="Arial" panose="020B0604020202020204" pitchFamily="34" charset="0"/>
                <a:cs typeface="Arial" panose="020B0604020202020204" pitchFamily="34" charset="0"/>
              </a:defRPr>
            </a:lvl3pPr>
            <a:lvl4pPr>
              <a:defRPr>
                <a:solidFill>
                  <a:srgbClr val="007BB3"/>
                </a:solidFill>
                <a:latin typeface="Arial" panose="020B0604020202020204" pitchFamily="34" charset="0"/>
                <a:cs typeface="Arial" panose="020B0604020202020204" pitchFamily="34" charset="0"/>
              </a:defRPr>
            </a:lvl4pPr>
            <a:lvl5pPr>
              <a:defRPr>
                <a:solidFill>
                  <a:srgbClr val="007BB3"/>
                </a:solidFill>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69330" y="6049848"/>
            <a:ext cx="2777490" cy="524105"/>
          </a:xfrm>
          <a:prstGeom prst="rect">
            <a:avLst/>
          </a:prstGeom>
        </p:spPr>
      </p:pic>
      <p:sp>
        <p:nvSpPr>
          <p:cNvPr id="8" name="Rectangle 7"/>
          <p:cNvSpPr/>
          <p:nvPr/>
        </p:nvSpPr>
        <p:spPr>
          <a:xfrm>
            <a:off x="0" y="6711696"/>
            <a:ext cx="9144000" cy="146304"/>
          </a:xfrm>
          <a:prstGeom prst="rect">
            <a:avLst/>
          </a:prstGeom>
          <a:solidFill>
            <a:srgbClr val="00B8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36458" y="365125"/>
            <a:ext cx="610362" cy="813816"/>
          </a:xfrm>
          <a:prstGeom prst="rect">
            <a:avLst/>
          </a:prstGeom>
        </p:spPr>
      </p:pic>
    </p:spTree>
    <p:extLst>
      <p:ext uri="{BB962C8B-B14F-4D97-AF65-F5344CB8AC3E}">
        <p14:creationId xmlns:p14="http://schemas.microsoft.com/office/powerpoint/2010/main" val="395919092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a:t>
            </a:fld>
            <a:endParaRPr lang="en-US" dirty="0"/>
          </a:p>
        </p:txBody>
      </p:sp>
    </p:spTree>
    <p:extLst>
      <p:ext uri="{BB962C8B-B14F-4D97-AF65-F5344CB8AC3E}">
        <p14:creationId xmlns:p14="http://schemas.microsoft.com/office/powerpoint/2010/main" val="3150247936"/>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36458" y="365125"/>
            <a:ext cx="610362" cy="813816"/>
          </a:xfrm>
          <a:prstGeom prst="rect">
            <a:avLst/>
          </a:prstGeom>
        </p:spPr>
      </p:pic>
      <p:sp>
        <p:nvSpPr>
          <p:cNvPr id="2" name="Title 1"/>
          <p:cNvSpPr>
            <a:spLocks noGrp="1"/>
          </p:cNvSpPr>
          <p:nvPr>
            <p:ph type="title"/>
          </p:nvPr>
        </p:nvSpPr>
        <p:spPr/>
        <p:txBody>
          <a:bodyPr>
            <a:normAutofit/>
          </a:bodyPr>
          <a:lstStyle>
            <a:lvl1pPr>
              <a:defRPr sz="2700" b="1" cap="all" baseline="0">
                <a:solidFill>
                  <a:srgbClr val="007BB3"/>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a:solidFill>
                  <a:srgbClr val="007BB3"/>
                </a:solidFill>
                <a:latin typeface="Arial" panose="020B0604020202020204" pitchFamily="34" charset="0"/>
                <a:cs typeface="Arial" panose="020B0604020202020204" pitchFamily="34" charset="0"/>
              </a:defRPr>
            </a:lvl1pPr>
            <a:lvl2pPr>
              <a:defRPr>
                <a:solidFill>
                  <a:srgbClr val="007BB3"/>
                </a:solidFill>
                <a:latin typeface="Arial" panose="020B0604020202020204" pitchFamily="34" charset="0"/>
                <a:cs typeface="Arial" panose="020B0604020202020204" pitchFamily="34" charset="0"/>
              </a:defRPr>
            </a:lvl2pPr>
            <a:lvl3pPr>
              <a:defRPr>
                <a:solidFill>
                  <a:srgbClr val="007BB3"/>
                </a:solidFill>
                <a:latin typeface="Arial" panose="020B0604020202020204" pitchFamily="34" charset="0"/>
                <a:cs typeface="Arial" panose="020B0604020202020204" pitchFamily="34" charset="0"/>
              </a:defRPr>
            </a:lvl3pPr>
            <a:lvl4pPr>
              <a:defRPr>
                <a:solidFill>
                  <a:srgbClr val="007BB3"/>
                </a:solidFill>
                <a:latin typeface="Arial" panose="020B0604020202020204" pitchFamily="34" charset="0"/>
                <a:cs typeface="Arial" panose="020B0604020202020204" pitchFamily="34" charset="0"/>
              </a:defRPr>
            </a:lvl4pPr>
            <a:lvl5pPr>
              <a:defRPr>
                <a:solidFill>
                  <a:srgbClr val="007BB3"/>
                </a:solidFill>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69330" y="6049848"/>
            <a:ext cx="2777490" cy="524105"/>
          </a:xfrm>
          <a:prstGeom prst="rect">
            <a:avLst/>
          </a:prstGeom>
        </p:spPr>
      </p:pic>
      <p:sp>
        <p:nvSpPr>
          <p:cNvPr id="8" name="Rectangle 7"/>
          <p:cNvSpPr/>
          <p:nvPr/>
        </p:nvSpPr>
        <p:spPr>
          <a:xfrm>
            <a:off x="0" y="6711696"/>
            <a:ext cx="9144000" cy="146304"/>
          </a:xfrm>
          <a:prstGeom prst="rect">
            <a:avLst/>
          </a:prstGeom>
          <a:solidFill>
            <a:srgbClr val="00B8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Tree>
    <p:extLst>
      <p:ext uri="{BB962C8B-B14F-4D97-AF65-F5344CB8AC3E}">
        <p14:creationId xmlns:p14="http://schemas.microsoft.com/office/powerpoint/2010/main" val="1413071942"/>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36458" y="365125"/>
            <a:ext cx="610362" cy="813816"/>
          </a:xfrm>
          <a:prstGeom prst="rect">
            <a:avLst/>
          </a:prstGeom>
        </p:spPr>
      </p:pic>
      <p:sp>
        <p:nvSpPr>
          <p:cNvPr id="2" name="Title 1"/>
          <p:cNvSpPr>
            <a:spLocks noGrp="1"/>
          </p:cNvSpPr>
          <p:nvPr>
            <p:ph type="title"/>
          </p:nvPr>
        </p:nvSpPr>
        <p:spPr>
          <a:xfrm>
            <a:off x="623888" y="1709739"/>
            <a:ext cx="7886700" cy="2852737"/>
          </a:xfrm>
        </p:spPr>
        <p:txBody>
          <a:bodyPr anchor="b">
            <a:normAutofit/>
          </a:bodyPr>
          <a:lstStyle>
            <a:lvl1pPr>
              <a:defRPr sz="3300" b="1" cap="all" baseline="0">
                <a:solidFill>
                  <a:srgbClr val="007BB3"/>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rgbClr val="007BB3"/>
                </a:solidFill>
                <a:latin typeface="Arial" panose="020B0604020202020204" pitchFamily="34" charset="0"/>
                <a:cs typeface="Arial" panose="020B0604020202020204" pitchFamily="34"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69330" y="6049848"/>
            <a:ext cx="2777490" cy="524105"/>
          </a:xfrm>
          <a:prstGeom prst="rect">
            <a:avLst/>
          </a:prstGeom>
        </p:spPr>
      </p:pic>
      <p:sp>
        <p:nvSpPr>
          <p:cNvPr id="8" name="Rectangle 7"/>
          <p:cNvSpPr/>
          <p:nvPr/>
        </p:nvSpPr>
        <p:spPr>
          <a:xfrm>
            <a:off x="0" y="6711696"/>
            <a:ext cx="9144000" cy="146304"/>
          </a:xfrm>
          <a:prstGeom prst="rect">
            <a:avLst/>
          </a:prstGeom>
          <a:solidFill>
            <a:srgbClr val="00B8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Tree>
    <p:extLst>
      <p:ext uri="{BB962C8B-B14F-4D97-AF65-F5344CB8AC3E}">
        <p14:creationId xmlns:p14="http://schemas.microsoft.com/office/powerpoint/2010/main" val="453554630"/>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36458" y="365125"/>
            <a:ext cx="610362" cy="813816"/>
          </a:xfrm>
          <a:prstGeom prst="rect">
            <a:avLst/>
          </a:prstGeom>
        </p:spPr>
      </p:pic>
      <p:sp>
        <p:nvSpPr>
          <p:cNvPr id="2" name="Title 1"/>
          <p:cNvSpPr>
            <a:spLocks noGrp="1"/>
          </p:cNvSpPr>
          <p:nvPr>
            <p:ph type="title"/>
          </p:nvPr>
        </p:nvSpPr>
        <p:spPr/>
        <p:txBody>
          <a:bodyPr>
            <a:normAutofit/>
          </a:bodyPr>
          <a:lstStyle>
            <a:lvl1pPr>
              <a:defRPr sz="3000" b="1" cap="all" baseline="0">
                <a:solidFill>
                  <a:srgbClr val="007BB3"/>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defRPr>
                <a:solidFill>
                  <a:srgbClr val="007BB3"/>
                </a:solidFill>
                <a:latin typeface="Arial" panose="020B0604020202020204" pitchFamily="34" charset="0"/>
                <a:cs typeface="Arial" panose="020B0604020202020204" pitchFamily="34" charset="0"/>
              </a:defRPr>
            </a:lvl1pPr>
            <a:lvl2pPr>
              <a:defRPr>
                <a:solidFill>
                  <a:srgbClr val="007BB3"/>
                </a:solidFill>
                <a:latin typeface="Arial" panose="020B0604020202020204" pitchFamily="34" charset="0"/>
                <a:cs typeface="Arial" panose="020B0604020202020204" pitchFamily="34" charset="0"/>
              </a:defRPr>
            </a:lvl2pPr>
            <a:lvl3pPr>
              <a:defRPr>
                <a:solidFill>
                  <a:srgbClr val="007BB3"/>
                </a:solidFill>
                <a:latin typeface="Arial" panose="020B0604020202020204" pitchFamily="34" charset="0"/>
                <a:cs typeface="Arial" panose="020B0604020202020204" pitchFamily="34" charset="0"/>
              </a:defRPr>
            </a:lvl3pPr>
            <a:lvl4pPr>
              <a:defRPr>
                <a:solidFill>
                  <a:srgbClr val="007BB3"/>
                </a:solidFill>
                <a:latin typeface="Arial" panose="020B0604020202020204" pitchFamily="34" charset="0"/>
                <a:cs typeface="Arial" panose="020B0604020202020204" pitchFamily="34" charset="0"/>
              </a:defRPr>
            </a:lvl4pPr>
            <a:lvl5pPr>
              <a:defRPr>
                <a:solidFill>
                  <a:srgbClr val="007BB3"/>
                </a:solidFill>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defRPr>
                <a:solidFill>
                  <a:srgbClr val="007BB3"/>
                </a:solidFill>
                <a:latin typeface="Arial" panose="020B0604020202020204" pitchFamily="34" charset="0"/>
                <a:cs typeface="Arial" panose="020B0604020202020204" pitchFamily="34" charset="0"/>
              </a:defRPr>
            </a:lvl1pPr>
            <a:lvl2pPr>
              <a:defRPr>
                <a:solidFill>
                  <a:srgbClr val="007BB3"/>
                </a:solidFill>
                <a:latin typeface="Arial" panose="020B0604020202020204" pitchFamily="34" charset="0"/>
                <a:cs typeface="Arial" panose="020B0604020202020204" pitchFamily="34" charset="0"/>
              </a:defRPr>
            </a:lvl2pPr>
            <a:lvl3pPr>
              <a:defRPr>
                <a:solidFill>
                  <a:srgbClr val="007BB3"/>
                </a:solidFill>
                <a:latin typeface="Arial" panose="020B0604020202020204" pitchFamily="34" charset="0"/>
                <a:cs typeface="Arial" panose="020B0604020202020204" pitchFamily="34" charset="0"/>
              </a:defRPr>
            </a:lvl3pPr>
            <a:lvl4pPr>
              <a:defRPr>
                <a:solidFill>
                  <a:srgbClr val="007BB3"/>
                </a:solidFill>
                <a:latin typeface="Arial" panose="020B0604020202020204" pitchFamily="34" charset="0"/>
                <a:cs typeface="Arial" panose="020B0604020202020204" pitchFamily="34" charset="0"/>
              </a:defRPr>
            </a:lvl4pPr>
            <a:lvl5pPr>
              <a:defRPr>
                <a:solidFill>
                  <a:srgbClr val="007BB3"/>
                </a:solidFill>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69330" y="6049848"/>
            <a:ext cx="2777490" cy="524105"/>
          </a:xfrm>
          <a:prstGeom prst="rect">
            <a:avLst/>
          </a:prstGeom>
        </p:spPr>
      </p:pic>
      <p:sp>
        <p:nvSpPr>
          <p:cNvPr id="9" name="Rectangle 8"/>
          <p:cNvSpPr/>
          <p:nvPr/>
        </p:nvSpPr>
        <p:spPr>
          <a:xfrm>
            <a:off x="0" y="6711696"/>
            <a:ext cx="9144000" cy="146304"/>
          </a:xfrm>
          <a:prstGeom prst="rect">
            <a:avLst/>
          </a:prstGeom>
          <a:solidFill>
            <a:srgbClr val="00B8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Tree>
    <p:extLst>
      <p:ext uri="{BB962C8B-B14F-4D97-AF65-F5344CB8AC3E}">
        <p14:creationId xmlns:p14="http://schemas.microsoft.com/office/powerpoint/2010/main" val="2615939436"/>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normAutofit/>
          </a:bodyPr>
          <a:lstStyle>
            <a:lvl1pPr>
              <a:defRPr sz="3000" b="1" cap="all" baseline="0">
                <a:solidFill>
                  <a:srgbClr val="007BB3"/>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solidFill>
                  <a:srgbClr val="007BB3"/>
                </a:solidFill>
                <a:latin typeface="Arial" panose="020B0604020202020204" pitchFamily="34" charset="0"/>
                <a:cs typeface="Arial" panose="020B06040202020202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lvl1pPr>
              <a:defRPr>
                <a:solidFill>
                  <a:srgbClr val="007BB3"/>
                </a:solidFill>
                <a:latin typeface="Arial" panose="020B0604020202020204" pitchFamily="34" charset="0"/>
                <a:cs typeface="Arial" panose="020B0604020202020204" pitchFamily="34" charset="0"/>
              </a:defRPr>
            </a:lvl1pPr>
            <a:lvl2pPr>
              <a:defRPr>
                <a:solidFill>
                  <a:srgbClr val="007BB3"/>
                </a:solidFill>
                <a:latin typeface="Arial" panose="020B0604020202020204" pitchFamily="34" charset="0"/>
                <a:cs typeface="Arial" panose="020B0604020202020204" pitchFamily="34" charset="0"/>
              </a:defRPr>
            </a:lvl2pPr>
            <a:lvl3pPr>
              <a:defRPr>
                <a:solidFill>
                  <a:srgbClr val="007BB3"/>
                </a:solidFill>
                <a:latin typeface="Arial" panose="020B0604020202020204" pitchFamily="34" charset="0"/>
                <a:cs typeface="Arial" panose="020B0604020202020204" pitchFamily="34" charset="0"/>
              </a:defRPr>
            </a:lvl3pPr>
            <a:lvl4pPr>
              <a:defRPr>
                <a:solidFill>
                  <a:srgbClr val="007BB3"/>
                </a:solidFill>
                <a:latin typeface="Arial" panose="020B0604020202020204" pitchFamily="34" charset="0"/>
                <a:cs typeface="Arial" panose="020B0604020202020204" pitchFamily="34" charset="0"/>
              </a:defRPr>
            </a:lvl4pPr>
            <a:lvl5pPr>
              <a:defRPr>
                <a:solidFill>
                  <a:srgbClr val="007BB3"/>
                </a:solidFill>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solidFill>
                  <a:srgbClr val="007BB3"/>
                </a:solidFill>
                <a:latin typeface="Arial" panose="020B0604020202020204" pitchFamily="34" charset="0"/>
                <a:cs typeface="Arial" panose="020B06040202020202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lvl1pPr>
              <a:defRPr>
                <a:solidFill>
                  <a:srgbClr val="007BB3"/>
                </a:solidFill>
                <a:latin typeface="Arial" panose="020B0604020202020204" pitchFamily="34" charset="0"/>
                <a:cs typeface="Arial" panose="020B0604020202020204" pitchFamily="34" charset="0"/>
              </a:defRPr>
            </a:lvl1pPr>
            <a:lvl2pPr>
              <a:defRPr>
                <a:solidFill>
                  <a:srgbClr val="007BB3"/>
                </a:solidFill>
                <a:latin typeface="Arial" panose="020B0604020202020204" pitchFamily="34" charset="0"/>
                <a:cs typeface="Arial" panose="020B0604020202020204" pitchFamily="34" charset="0"/>
              </a:defRPr>
            </a:lvl2pPr>
            <a:lvl3pPr>
              <a:defRPr>
                <a:solidFill>
                  <a:srgbClr val="007BB3"/>
                </a:solidFill>
                <a:latin typeface="Arial" panose="020B0604020202020204" pitchFamily="34" charset="0"/>
                <a:cs typeface="Arial" panose="020B0604020202020204" pitchFamily="34" charset="0"/>
              </a:defRPr>
            </a:lvl3pPr>
            <a:lvl4pPr>
              <a:defRPr>
                <a:solidFill>
                  <a:srgbClr val="007BB3"/>
                </a:solidFill>
                <a:latin typeface="Arial" panose="020B0604020202020204" pitchFamily="34" charset="0"/>
                <a:cs typeface="Arial" panose="020B0604020202020204" pitchFamily="34" charset="0"/>
              </a:defRPr>
            </a:lvl4pPr>
            <a:lvl5pPr>
              <a:defRPr>
                <a:solidFill>
                  <a:srgbClr val="007BB3"/>
                </a:solidFill>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69330" y="6049848"/>
            <a:ext cx="2777490" cy="524105"/>
          </a:xfrm>
          <a:prstGeom prst="rect">
            <a:avLst/>
          </a:prstGeom>
        </p:spPr>
      </p:pic>
      <p:sp>
        <p:nvSpPr>
          <p:cNvPr id="11" name="Rectangle 10"/>
          <p:cNvSpPr/>
          <p:nvPr/>
        </p:nvSpPr>
        <p:spPr>
          <a:xfrm>
            <a:off x="0" y="6711696"/>
            <a:ext cx="9144000" cy="146304"/>
          </a:xfrm>
          <a:prstGeom prst="rect">
            <a:avLst/>
          </a:prstGeom>
          <a:solidFill>
            <a:srgbClr val="00B8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36458" y="365125"/>
            <a:ext cx="610362" cy="813816"/>
          </a:xfrm>
          <a:prstGeom prst="rect">
            <a:avLst/>
          </a:prstGeom>
        </p:spPr>
      </p:pic>
    </p:spTree>
    <p:extLst>
      <p:ext uri="{BB962C8B-B14F-4D97-AF65-F5344CB8AC3E}">
        <p14:creationId xmlns:p14="http://schemas.microsoft.com/office/powerpoint/2010/main" val="1014330469"/>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000" b="1" cap="all" baseline="0">
                <a:solidFill>
                  <a:srgbClr val="007BB3"/>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69330" y="6049848"/>
            <a:ext cx="2777490" cy="524105"/>
          </a:xfrm>
          <a:prstGeom prst="rect">
            <a:avLst/>
          </a:prstGeom>
        </p:spPr>
      </p:pic>
      <p:sp>
        <p:nvSpPr>
          <p:cNvPr id="7" name="Rectangle 6"/>
          <p:cNvSpPr/>
          <p:nvPr/>
        </p:nvSpPr>
        <p:spPr>
          <a:xfrm>
            <a:off x="0" y="6711696"/>
            <a:ext cx="9144000" cy="146304"/>
          </a:xfrm>
          <a:prstGeom prst="rect">
            <a:avLst/>
          </a:prstGeom>
          <a:solidFill>
            <a:srgbClr val="00B8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36458" y="365125"/>
            <a:ext cx="610362" cy="813816"/>
          </a:xfrm>
          <a:prstGeom prst="rect">
            <a:avLst/>
          </a:prstGeom>
        </p:spPr>
      </p:pic>
    </p:spTree>
    <p:extLst>
      <p:ext uri="{BB962C8B-B14F-4D97-AF65-F5344CB8AC3E}">
        <p14:creationId xmlns:p14="http://schemas.microsoft.com/office/powerpoint/2010/main" val="2873426893"/>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69330" y="6049848"/>
            <a:ext cx="2777490" cy="524105"/>
          </a:xfrm>
          <a:prstGeom prst="rect">
            <a:avLst/>
          </a:prstGeom>
        </p:spPr>
      </p:pic>
      <p:sp>
        <p:nvSpPr>
          <p:cNvPr id="6" name="Rectangle 5"/>
          <p:cNvSpPr/>
          <p:nvPr/>
        </p:nvSpPr>
        <p:spPr>
          <a:xfrm>
            <a:off x="0" y="6711696"/>
            <a:ext cx="9144000" cy="146304"/>
          </a:xfrm>
          <a:prstGeom prst="rect">
            <a:avLst/>
          </a:prstGeom>
          <a:solidFill>
            <a:srgbClr val="00B8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36458" y="365125"/>
            <a:ext cx="610362" cy="813816"/>
          </a:xfrm>
          <a:prstGeom prst="rect">
            <a:avLst/>
          </a:prstGeom>
        </p:spPr>
      </p:pic>
    </p:spTree>
    <p:extLst>
      <p:ext uri="{BB962C8B-B14F-4D97-AF65-F5344CB8AC3E}">
        <p14:creationId xmlns:p14="http://schemas.microsoft.com/office/powerpoint/2010/main" val="152610678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normAutofit/>
          </a:bodyPr>
          <a:lstStyle>
            <a:lvl1pPr>
              <a:defRPr sz="1800" b="1" cap="all" baseline="0">
                <a:solidFill>
                  <a:srgbClr val="007BB3"/>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2400">
                <a:solidFill>
                  <a:srgbClr val="007BB3"/>
                </a:solidFill>
                <a:latin typeface="Arial" panose="020B0604020202020204" pitchFamily="34" charset="0"/>
                <a:cs typeface="Arial" panose="020B0604020202020204" pitchFamily="34" charset="0"/>
              </a:defRPr>
            </a:lvl1pPr>
            <a:lvl2pPr>
              <a:defRPr sz="2100">
                <a:solidFill>
                  <a:srgbClr val="007BB3"/>
                </a:solidFill>
                <a:latin typeface="Arial" panose="020B0604020202020204" pitchFamily="34" charset="0"/>
                <a:cs typeface="Arial" panose="020B0604020202020204" pitchFamily="34" charset="0"/>
              </a:defRPr>
            </a:lvl2pPr>
            <a:lvl3pPr>
              <a:defRPr sz="1800">
                <a:solidFill>
                  <a:srgbClr val="007BB3"/>
                </a:solidFill>
                <a:latin typeface="Arial" panose="020B0604020202020204" pitchFamily="34" charset="0"/>
                <a:cs typeface="Arial" panose="020B0604020202020204" pitchFamily="34" charset="0"/>
              </a:defRPr>
            </a:lvl3pPr>
            <a:lvl4pPr>
              <a:defRPr sz="1500">
                <a:solidFill>
                  <a:srgbClr val="007BB3"/>
                </a:solidFill>
                <a:latin typeface="Arial" panose="020B0604020202020204" pitchFamily="34" charset="0"/>
                <a:cs typeface="Arial" panose="020B0604020202020204" pitchFamily="34" charset="0"/>
              </a:defRPr>
            </a:lvl4pPr>
            <a:lvl5pPr>
              <a:defRPr sz="1500">
                <a:solidFill>
                  <a:srgbClr val="007BB3"/>
                </a:solidFill>
                <a:latin typeface="Arial" panose="020B0604020202020204" pitchFamily="34" charset="0"/>
                <a:cs typeface="Arial" panose="020B0604020202020204" pitchFamily="34" charset="0"/>
              </a:defRPr>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solidFill>
                  <a:srgbClr val="007BB3"/>
                </a:solidFill>
                <a:latin typeface="Arial" panose="020B0604020202020204" pitchFamily="34" charset="0"/>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69330" y="6049848"/>
            <a:ext cx="2777490" cy="524105"/>
          </a:xfrm>
          <a:prstGeom prst="rect">
            <a:avLst/>
          </a:prstGeom>
        </p:spPr>
      </p:pic>
      <p:sp>
        <p:nvSpPr>
          <p:cNvPr id="9" name="Rectangle 8"/>
          <p:cNvSpPr/>
          <p:nvPr/>
        </p:nvSpPr>
        <p:spPr>
          <a:xfrm>
            <a:off x="0" y="6711696"/>
            <a:ext cx="9144000" cy="146304"/>
          </a:xfrm>
          <a:prstGeom prst="rect">
            <a:avLst/>
          </a:prstGeom>
          <a:solidFill>
            <a:srgbClr val="00B8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36458" y="365125"/>
            <a:ext cx="610362" cy="813816"/>
          </a:xfrm>
          <a:prstGeom prst="rect">
            <a:avLst/>
          </a:prstGeom>
        </p:spPr>
      </p:pic>
    </p:spTree>
    <p:extLst>
      <p:ext uri="{BB962C8B-B14F-4D97-AF65-F5344CB8AC3E}">
        <p14:creationId xmlns:p14="http://schemas.microsoft.com/office/powerpoint/2010/main" val="209950411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normAutofit/>
          </a:bodyPr>
          <a:lstStyle>
            <a:lvl1pPr>
              <a:defRPr sz="1800" b="1" cap="all" baseline="0">
                <a:solidFill>
                  <a:srgbClr val="007BB3"/>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solidFill>
                  <a:srgbClr val="007BB3"/>
                </a:solidFill>
                <a:latin typeface="Arial" panose="020B0604020202020204" pitchFamily="34" charset="0"/>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69330" y="6049848"/>
            <a:ext cx="2777490" cy="524105"/>
          </a:xfrm>
          <a:prstGeom prst="rect">
            <a:avLst/>
          </a:prstGeom>
        </p:spPr>
      </p:pic>
      <p:sp>
        <p:nvSpPr>
          <p:cNvPr id="9" name="Rectangle 8"/>
          <p:cNvSpPr/>
          <p:nvPr/>
        </p:nvSpPr>
        <p:spPr>
          <a:xfrm>
            <a:off x="0" y="6711696"/>
            <a:ext cx="9144000" cy="146304"/>
          </a:xfrm>
          <a:prstGeom prst="rect">
            <a:avLst/>
          </a:prstGeom>
          <a:solidFill>
            <a:srgbClr val="00B8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36458" y="365125"/>
            <a:ext cx="610362" cy="813816"/>
          </a:xfrm>
          <a:prstGeom prst="rect">
            <a:avLst/>
          </a:prstGeom>
        </p:spPr>
      </p:pic>
    </p:spTree>
    <p:extLst>
      <p:ext uri="{BB962C8B-B14F-4D97-AF65-F5344CB8AC3E}">
        <p14:creationId xmlns:p14="http://schemas.microsoft.com/office/powerpoint/2010/main" val="482053009"/>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69330" y="6049848"/>
            <a:ext cx="2777490" cy="524105"/>
          </a:xfrm>
          <a:prstGeom prst="rect">
            <a:avLst/>
          </a:prstGeom>
        </p:spPr>
      </p:pic>
      <p:sp>
        <p:nvSpPr>
          <p:cNvPr id="8" name="Rectangle 7"/>
          <p:cNvSpPr/>
          <p:nvPr/>
        </p:nvSpPr>
        <p:spPr>
          <a:xfrm>
            <a:off x="0" y="6711696"/>
            <a:ext cx="9144000" cy="146304"/>
          </a:xfrm>
          <a:prstGeom prst="rect">
            <a:avLst/>
          </a:prstGeom>
          <a:solidFill>
            <a:srgbClr val="00B8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pic>
        <p:nvPicPr>
          <p:cNvPr id="9" name="Picture 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236458" y="365125"/>
            <a:ext cx="610362" cy="813816"/>
          </a:xfrm>
          <a:prstGeom prst="rect">
            <a:avLst/>
          </a:prstGeom>
        </p:spPr>
      </p:pic>
    </p:spTree>
    <p:extLst>
      <p:ext uri="{BB962C8B-B14F-4D97-AF65-F5344CB8AC3E}">
        <p14:creationId xmlns:p14="http://schemas.microsoft.com/office/powerpoint/2010/main" val="322393508"/>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ftr="0" dt="0"/>
  <p:txStyles>
    <p:titleStyle>
      <a:lvl1pPr algn="l" defTabSz="685800" rtl="0" eaLnBrk="1" latinLnBrk="0" hangingPunct="1">
        <a:lnSpc>
          <a:spcPct val="90000"/>
        </a:lnSpc>
        <a:spcBef>
          <a:spcPct val="0"/>
        </a:spcBef>
        <a:buNone/>
        <a:defRPr sz="3000" b="1" kern="1200" cap="all" baseline="0">
          <a:solidFill>
            <a:srgbClr val="007BB3"/>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rgbClr val="007BB3"/>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rgbClr val="007BB3"/>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rgbClr val="007BB3"/>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rgbClr val="007BB3"/>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rgbClr val="007BB3"/>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sanctuaryforfamilies.org/pro-bono-resources/"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txBox="1">
            <a:spLocks noGrp="1"/>
          </p:cNvSpPr>
          <p:nvPr>
            <p:ph type="ctrTitle"/>
          </p:nvPr>
        </p:nvSpPr>
        <p:spPr>
          <a:xfrm>
            <a:off x="713096" y="1931020"/>
            <a:ext cx="7772400" cy="1904999"/>
          </a:xfrm>
          <a:prstGeom prst="rect">
            <a:avLst/>
          </a:prstGeom>
          <a:noFill/>
          <a:ln>
            <a:noFill/>
          </a:ln>
        </p:spPr>
        <p:txBody>
          <a:bodyPr lIns="91425" tIns="45700" rIns="91425" bIns="45700" anchor="b" anchorCtr="1">
            <a:noAutofit/>
          </a:bodyPr>
          <a:lstStyle/>
          <a:p>
            <a:pPr lvl="0">
              <a:lnSpc>
                <a:spcPct val="100000"/>
              </a:lnSpc>
              <a:spcBef>
                <a:spcPts val="0"/>
              </a:spcBef>
              <a:buClr>
                <a:schemeClr val="lt2"/>
              </a:buClr>
              <a:buSzPct val="25000"/>
            </a:pPr>
            <a:r>
              <a:rPr lang="en-US" sz="4800" dirty="0" smtClean="0"/>
              <a:t>PETITIONER DRAFTING CLINIC: CUSTODY/VISITATION</a:t>
            </a:r>
            <a:r>
              <a:rPr lang="en-US" sz="4800" b="0" i="0" u="none" strike="noStrike" cap="none" baseline="0" dirty="0">
                <a:solidFill>
                  <a:schemeClr val="lt2"/>
                </a:solidFill>
                <a:latin typeface="Arial"/>
                <a:ea typeface="Arial"/>
                <a:cs typeface="Arial"/>
                <a:sym typeface="Arial"/>
              </a:rPr>
              <a:t/>
            </a:r>
            <a:br>
              <a:rPr lang="en-US" sz="4800" b="0" i="0" u="none" strike="noStrike" cap="none" baseline="0" dirty="0">
                <a:solidFill>
                  <a:schemeClr val="lt2"/>
                </a:solidFill>
                <a:latin typeface="Arial"/>
                <a:ea typeface="Arial"/>
                <a:cs typeface="Arial"/>
                <a:sym typeface="Arial"/>
              </a:rPr>
            </a:br>
            <a:endParaRPr lang="en-US" sz="3200" b="0" i="0" u="none" strike="noStrike" cap="none" baseline="0" dirty="0">
              <a:solidFill>
                <a:schemeClr val="lt2"/>
              </a:solidFill>
              <a:latin typeface="Arial"/>
              <a:ea typeface="Arial"/>
              <a:cs typeface="Arial"/>
              <a:sym typeface="Arial"/>
            </a:endParaRPr>
          </a:p>
        </p:txBody>
      </p:sp>
      <p:sp>
        <p:nvSpPr>
          <p:cNvPr id="220" name="Shape 220"/>
          <p:cNvSpPr txBox="1">
            <a:spLocks noGrp="1"/>
          </p:cNvSpPr>
          <p:nvPr>
            <p:ph type="subTitle" idx="1"/>
          </p:nvPr>
        </p:nvSpPr>
        <p:spPr>
          <a:xfrm>
            <a:off x="713096" y="3836019"/>
            <a:ext cx="7571096" cy="1981199"/>
          </a:xfrm>
          <a:prstGeom prst="rect">
            <a:avLst/>
          </a:prstGeom>
          <a:noFill/>
          <a:ln>
            <a:noFill/>
          </a:ln>
        </p:spPr>
        <p:txBody>
          <a:bodyPr lIns="91425" tIns="45700" rIns="91425" bIns="45700" anchor="t" anchorCtr="0">
            <a:noAutofit/>
          </a:bodyPr>
          <a:lstStyle/>
          <a:p>
            <a:pPr marL="0" marR="0" lvl="0" indent="0" algn="ctr" rtl="0">
              <a:lnSpc>
                <a:spcPct val="80000"/>
              </a:lnSpc>
              <a:spcBef>
                <a:spcPts val="320"/>
              </a:spcBef>
              <a:spcAft>
                <a:spcPts val="0"/>
              </a:spcAft>
              <a:buClr>
                <a:schemeClr val="hlink"/>
              </a:buClr>
              <a:buSzPct val="25000"/>
              <a:buFont typeface="Noto Symbol"/>
              <a:buNone/>
            </a:pPr>
            <a:r>
              <a:rPr lang="en-US" sz="1600" b="0" i="0" u="none" strike="noStrike" cap="none" baseline="0" dirty="0" smtClean="0">
                <a:ea typeface="Arial"/>
                <a:sym typeface="Arial"/>
              </a:rPr>
              <a:t>Presented by: </a:t>
            </a:r>
          </a:p>
          <a:p>
            <a:pPr>
              <a:lnSpc>
                <a:spcPct val="80000"/>
              </a:lnSpc>
              <a:spcBef>
                <a:spcPts val="320"/>
              </a:spcBef>
              <a:buClr>
                <a:schemeClr val="hlink"/>
              </a:buClr>
              <a:buSzPct val="25000"/>
            </a:pPr>
            <a:r>
              <a:rPr lang="en-US" i="0" u="none" strike="noStrike" cap="none" baseline="0" dirty="0" smtClean="0">
                <a:ea typeface="Arial"/>
                <a:sym typeface="Arial"/>
              </a:rPr>
              <a:t>Taylor L</a:t>
            </a:r>
            <a:r>
              <a:rPr lang="en-US" i="0" u="none" strike="noStrike" cap="none" dirty="0" smtClean="0">
                <a:ea typeface="Arial"/>
                <a:sym typeface="Arial"/>
              </a:rPr>
              <a:t> Craney</a:t>
            </a:r>
            <a:r>
              <a:rPr lang="en-US" i="0" u="none" strike="noStrike" cap="none" baseline="0" dirty="0" smtClean="0">
                <a:ea typeface="Arial"/>
                <a:sym typeface="Arial"/>
              </a:rPr>
              <a:t>, Esq and </a:t>
            </a:r>
            <a:r>
              <a:rPr lang="en-US" dirty="0"/>
              <a:t>Laurence </a:t>
            </a:r>
            <a:r>
              <a:rPr lang="en-US" dirty="0" smtClean="0"/>
              <a:t>Waucampt, Esq</a:t>
            </a:r>
            <a:endParaRPr lang="en-US" i="0" u="none" strike="noStrike" cap="none" baseline="0" dirty="0">
              <a:ea typeface="Arial"/>
              <a:sym typeface="Arial"/>
            </a:endParaRPr>
          </a:p>
          <a:p>
            <a:pPr marL="0" marR="0" lvl="0" indent="0" algn="ctr" rtl="0">
              <a:lnSpc>
                <a:spcPct val="80000"/>
              </a:lnSpc>
              <a:spcBef>
                <a:spcPts val="320"/>
              </a:spcBef>
              <a:spcAft>
                <a:spcPts val="0"/>
              </a:spcAft>
              <a:buClr>
                <a:schemeClr val="hlink"/>
              </a:buClr>
              <a:buSzPct val="25000"/>
              <a:buFont typeface="Noto Symbol"/>
              <a:buNone/>
            </a:pPr>
            <a:r>
              <a:rPr lang="en-US" b="0" i="0" u="none" strike="noStrike" cap="none" baseline="0" dirty="0">
                <a:ea typeface="Arial"/>
                <a:sym typeface="Arial"/>
              </a:rPr>
              <a:t>Sanctuary For </a:t>
            </a:r>
            <a:r>
              <a:rPr lang="en-US" b="0" i="0" u="none" strike="noStrike" cap="none" baseline="0" dirty="0" smtClean="0">
                <a:ea typeface="Arial"/>
                <a:sym typeface="Arial"/>
              </a:rPr>
              <a:t>Families, CBWLS</a:t>
            </a:r>
            <a:r>
              <a:rPr lang="en-US" b="0" i="0" u="none" strike="noStrike" cap="none" baseline="0" dirty="0">
                <a:ea typeface="Arial"/>
                <a:sym typeface="Arial"/>
              </a:rPr>
              <a:t/>
            </a:r>
            <a:br>
              <a:rPr lang="en-US" b="0" i="0" u="none" strike="noStrike" cap="none" baseline="0" dirty="0">
                <a:ea typeface="Arial"/>
                <a:sym typeface="Arial"/>
              </a:rPr>
            </a:br>
            <a:r>
              <a:rPr lang="en-US" b="0" i="0" u="none" strike="noStrike" cap="none" baseline="0" dirty="0" smtClean="0">
                <a:ea typeface="Arial"/>
                <a:sym typeface="Arial"/>
              </a:rPr>
              <a:t>Consultation</a:t>
            </a:r>
            <a:r>
              <a:rPr lang="en-US" b="0" i="0" u="none" strike="noStrike" cap="none" dirty="0" smtClean="0">
                <a:ea typeface="Arial"/>
                <a:sym typeface="Arial"/>
              </a:rPr>
              <a:t> Attorneys</a:t>
            </a:r>
            <a:r>
              <a:rPr lang="en-US" b="0" i="0" u="none" strike="noStrike" cap="none" baseline="0" dirty="0" smtClean="0">
                <a:ea typeface="Arial"/>
                <a:sym typeface="Arial"/>
              </a:rPr>
              <a:t>, </a:t>
            </a:r>
            <a:r>
              <a:rPr lang="en-US" b="0" i="0" u="none" strike="noStrike" cap="none" baseline="0" dirty="0">
                <a:ea typeface="Arial"/>
                <a:sym typeface="Arial"/>
              </a:rPr>
              <a:t>Family Law </a:t>
            </a:r>
            <a:r>
              <a:rPr lang="en-US" b="0" i="0" u="none" strike="noStrike" cap="none" baseline="0" dirty="0" smtClean="0">
                <a:ea typeface="Arial"/>
                <a:sym typeface="Arial"/>
              </a:rPr>
              <a:t>Project </a:t>
            </a:r>
          </a:p>
          <a:p>
            <a:pPr marL="0" marR="0" lvl="0" indent="0" algn="ctr" rtl="0">
              <a:lnSpc>
                <a:spcPct val="80000"/>
              </a:lnSpc>
              <a:spcBef>
                <a:spcPts val="320"/>
              </a:spcBef>
              <a:spcAft>
                <a:spcPts val="0"/>
              </a:spcAft>
              <a:buClr>
                <a:schemeClr val="hlink"/>
              </a:buClr>
              <a:buSzPct val="25000"/>
              <a:buFont typeface="Noto Symbol"/>
              <a:buNone/>
            </a:pPr>
            <a:endParaRPr lang="en-US" sz="1600" b="0" i="0" u="none" strike="noStrike" cap="none" baseline="0" dirty="0">
              <a:latin typeface="Arial"/>
              <a:ea typeface="Arial"/>
              <a:cs typeface="Arial"/>
              <a:sym typeface="Arial"/>
            </a:endParaRPr>
          </a:p>
          <a:p>
            <a:pPr marL="0" marR="0" lvl="0" indent="0" algn="ctr" rtl="0">
              <a:spcBef>
                <a:spcPts val="320"/>
              </a:spcBef>
              <a:spcAft>
                <a:spcPts val="0"/>
              </a:spcAft>
              <a:buClr>
                <a:schemeClr val="hlink"/>
              </a:buClr>
              <a:buFont typeface="Noto Symbol"/>
              <a:buNone/>
            </a:pPr>
            <a:endParaRPr sz="1600" b="0" i="0" u="none" strike="noStrike" cap="none" baseline="0" dirty="0">
              <a:latin typeface="Arial"/>
              <a:ea typeface="Arial"/>
              <a:cs typeface="Arial"/>
              <a:sym typeface="Arial"/>
            </a:endParaRPr>
          </a:p>
        </p:txBody>
      </p:sp>
      <p:sp>
        <p:nvSpPr>
          <p:cNvPr id="221" name="Shape 221"/>
          <p:cNvSpPr txBox="1"/>
          <p:nvPr/>
        </p:nvSpPr>
        <p:spPr>
          <a:xfrm>
            <a:off x="6553200" y="6248400"/>
            <a:ext cx="21335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strike="noStrike" cap="none" baseline="0">
                <a:solidFill>
                  <a:schemeClr val="lt1"/>
                </a:solidFill>
                <a:latin typeface="Arial"/>
                <a:ea typeface="Arial"/>
                <a:cs typeface="Arial"/>
                <a:sym typeface="Arial"/>
              </a:rPr>
              <a:t>1</a:t>
            </a:fld>
            <a:endParaRPr lang="en-US" sz="1400" b="0" i="0" u="none" strike="noStrike" cap="none" baseline="0" dirty="0">
              <a:solidFill>
                <a:schemeClr val="lt1"/>
              </a:solidFill>
              <a:latin typeface="Arial"/>
              <a:ea typeface="Arial"/>
              <a:cs typeface="Arial"/>
              <a:sym typeface="Arial"/>
            </a:endParaRP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700" dirty="0" smtClean="0"/>
              <a:t>What is a Custody Case?</a:t>
            </a:r>
            <a:endParaRPr lang="en-US" sz="2700" dirty="0"/>
          </a:p>
        </p:txBody>
      </p:sp>
      <p:sp>
        <p:nvSpPr>
          <p:cNvPr id="3" name="Content Placeholder 2"/>
          <p:cNvSpPr>
            <a:spLocks noGrp="1"/>
          </p:cNvSpPr>
          <p:nvPr>
            <p:ph sz="half" idx="1"/>
          </p:nvPr>
        </p:nvSpPr>
        <p:spPr>
          <a:xfrm>
            <a:off x="524771" y="1860012"/>
            <a:ext cx="8094457" cy="3633047"/>
          </a:xfrm>
        </p:spPr>
        <p:txBody>
          <a:bodyPr>
            <a:normAutofit/>
          </a:bodyPr>
          <a:lstStyle/>
          <a:p>
            <a:pPr>
              <a:buFont typeface="Wingdings" panose="05000000000000000000" pitchFamily="2" charset="2"/>
              <a:buChar char="§"/>
            </a:pPr>
            <a:r>
              <a:rPr lang="en-US" sz="2000" dirty="0"/>
              <a:t>Colloquial term “custody cases” includes:</a:t>
            </a:r>
          </a:p>
          <a:p>
            <a:pPr lvl="1">
              <a:buFont typeface="Wingdings" panose="05000000000000000000" pitchFamily="2" charset="2"/>
              <a:buChar char="§"/>
            </a:pPr>
            <a:r>
              <a:rPr lang="en-US" sz="2000" dirty="0"/>
              <a:t>Petitions for Custody and</a:t>
            </a:r>
          </a:p>
          <a:p>
            <a:pPr lvl="1">
              <a:buFont typeface="Wingdings" panose="05000000000000000000" pitchFamily="2" charset="2"/>
              <a:buChar char="§"/>
            </a:pPr>
            <a:r>
              <a:rPr lang="en-US" sz="2000" dirty="0" smtClean="0"/>
              <a:t>Petitions </a:t>
            </a:r>
            <a:r>
              <a:rPr lang="en-US" sz="2000" dirty="0"/>
              <a:t>for </a:t>
            </a:r>
            <a:r>
              <a:rPr lang="en-US" sz="2000" dirty="0" smtClean="0"/>
              <a:t>Visitation</a:t>
            </a:r>
          </a:p>
          <a:p>
            <a:pPr lvl="1">
              <a:buFont typeface="Wingdings" panose="05000000000000000000" pitchFamily="2" charset="2"/>
              <a:buChar char="§"/>
            </a:pPr>
            <a:endParaRPr lang="en-US" sz="2000" dirty="0" smtClean="0"/>
          </a:p>
          <a:p>
            <a:pPr>
              <a:buFont typeface="Wingdings" panose="05000000000000000000" pitchFamily="2" charset="2"/>
              <a:buChar char="§"/>
            </a:pPr>
            <a:r>
              <a:rPr lang="en-US" sz="2000" dirty="0" smtClean="0"/>
              <a:t>Custody </a:t>
            </a:r>
            <a:r>
              <a:rPr lang="en-US" sz="2000" dirty="0"/>
              <a:t>Petitions ask the court to grant decision-making rights, while Visitation Petitions ask the court to order a visitation </a:t>
            </a:r>
            <a:r>
              <a:rPr lang="en-US" sz="2000" dirty="0" smtClean="0"/>
              <a:t>schedule</a:t>
            </a:r>
          </a:p>
          <a:p>
            <a:pPr>
              <a:buFont typeface="Wingdings" panose="05000000000000000000" pitchFamily="2" charset="2"/>
              <a:buChar char="§"/>
            </a:pPr>
            <a:endParaRPr lang="en-US" sz="2000" dirty="0"/>
          </a:p>
          <a:p>
            <a:pPr>
              <a:buFont typeface="Wingdings" panose="05000000000000000000" pitchFamily="2" charset="2"/>
              <a:buChar char="§"/>
            </a:pPr>
            <a:r>
              <a:rPr lang="en-US" sz="2000" dirty="0"/>
              <a:t>Applicable Law:</a:t>
            </a:r>
          </a:p>
          <a:p>
            <a:pPr marL="630238" lvl="1" indent="-136525"/>
            <a:r>
              <a:rPr lang="en-US" dirty="0"/>
              <a:t>Family Court Act (FCA), Article 6.</a:t>
            </a:r>
          </a:p>
          <a:p>
            <a:pPr marL="630238" lvl="1" indent="-136525"/>
            <a:r>
              <a:rPr lang="en-US" dirty="0"/>
              <a:t>Domestic Relations Law (DRL), 240</a:t>
            </a:r>
          </a:p>
          <a:p>
            <a:pPr marL="0" indent="0">
              <a:buNone/>
            </a:pPr>
            <a:endParaRPr lang="en-US" dirty="0"/>
          </a:p>
        </p:txBody>
      </p:sp>
      <p:sp>
        <p:nvSpPr>
          <p:cNvPr id="5" name="Slide Number Placeholder 4"/>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10</a:t>
            </a:fld>
            <a:endParaRPr lang="en-US" dirty="0"/>
          </a:p>
        </p:txBody>
      </p:sp>
    </p:spTree>
    <p:extLst>
      <p:ext uri="{BB962C8B-B14F-4D97-AF65-F5344CB8AC3E}">
        <p14:creationId xmlns:p14="http://schemas.microsoft.com/office/powerpoint/2010/main" val="28825031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843" y="665172"/>
            <a:ext cx="7989752" cy="1083329"/>
          </a:xfrm>
        </p:spPr>
        <p:txBody>
          <a:bodyPr>
            <a:normAutofit/>
          </a:bodyPr>
          <a:lstStyle/>
          <a:p>
            <a:pPr algn="ctr"/>
            <a:r>
              <a:rPr lang="en-US" sz="2700" dirty="0" smtClean="0"/>
              <a:t>Who can file for custody?</a:t>
            </a:r>
            <a:endParaRPr lang="en-US" sz="2700" dirty="0"/>
          </a:p>
        </p:txBody>
      </p:sp>
      <p:sp>
        <p:nvSpPr>
          <p:cNvPr id="3" name="Content Placeholder 2"/>
          <p:cNvSpPr>
            <a:spLocks noGrp="1"/>
          </p:cNvSpPr>
          <p:nvPr>
            <p:ph sz="half" idx="1"/>
          </p:nvPr>
        </p:nvSpPr>
        <p:spPr>
          <a:xfrm>
            <a:off x="733575" y="1580753"/>
            <a:ext cx="7494288" cy="3998172"/>
          </a:xfrm>
        </p:spPr>
        <p:txBody>
          <a:bodyPr>
            <a:normAutofit lnSpcReduction="10000"/>
          </a:bodyPr>
          <a:lstStyle/>
          <a:p>
            <a:pPr lvl="1">
              <a:spcBef>
                <a:spcPts val="0"/>
              </a:spcBef>
              <a:buFont typeface="Wingdings" panose="05000000000000000000" pitchFamily="2" charset="2"/>
              <a:buChar char="§"/>
            </a:pPr>
            <a:r>
              <a:rPr lang="en-US" sz="2000" dirty="0"/>
              <a:t>I</a:t>
            </a:r>
            <a:r>
              <a:rPr lang="en-US" sz="2000" dirty="0" smtClean="0"/>
              <a:t>n general, only a child’s parents can file Petitions for Custody or Visitation.</a:t>
            </a:r>
          </a:p>
          <a:p>
            <a:pPr marL="342900" lvl="1" indent="0">
              <a:spcBef>
                <a:spcPts val="0"/>
              </a:spcBef>
              <a:buNone/>
            </a:pPr>
            <a:endParaRPr lang="en-US" sz="2000" dirty="0" smtClean="0"/>
          </a:p>
          <a:p>
            <a:pPr lvl="1">
              <a:spcBef>
                <a:spcPts val="0"/>
              </a:spcBef>
              <a:buFont typeface="Wingdings" panose="05000000000000000000" pitchFamily="2" charset="2"/>
              <a:buChar char="§"/>
            </a:pPr>
            <a:r>
              <a:rPr lang="en-US" sz="2000" dirty="0" smtClean="0"/>
              <a:t>It is necessary to show that the Respondent is also the child’s parent</a:t>
            </a:r>
          </a:p>
          <a:p>
            <a:pPr marL="342900" lvl="1" indent="0">
              <a:spcBef>
                <a:spcPts val="0"/>
              </a:spcBef>
              <a:buNone/>
            </a:pPr>
            <a:endParaRPr lang="en-US" sz="2000" dirty="0" smtClean="0"/>
          </a:p>
          <a:p>
            <a:pPr lvl="2">
              <a:spcBef>
                <a:spcPts val="0"/>
              </a:spcBef>
            </a:pPr>
            <a:r>
              <a:rPr lang="en-US" sz="1800" dirty="0"/>
              <a:t>Acknowledgment of Paternity</a:t>
            </a:r>
          </a:p>
          <a:p>
            <a:pPr lvl="2">
              <a:spcBef>
                <a:spcPts val="0"/>
              </a:spcBef>
            </a:pPr>
            <a:r>
              <a:rPr lang="en-US" sz="1800" dirty="0"/>
              <a:t>Respondent’s name is on the child’s Birth Certificate</a:t>
            </a:r>
          </a:p>
          <a:p>
            <a:pPr lvl="2">
              <a:spcBef>
                <a:spcPts val="0"/>
              </a:spcBef>
            </a:pPr>
            <a:r>
              <a:rPr lang="en-US" sz="1800" dirty="0"/>
              <a:t>Parties were married at the time the child was born</a:t>
            </a:r>
          </a:p>
          <a:p>
            <a:pPr lvl="2">
              <a:spcBef>
                <a:spcPts val="0"/>
              </a:spcBef>
            </a:pPr>
            <a:r>
              <a:rPr lang="en-US" sz="1800" dirty="0"/>
              <a:t>There is a Court Order showing proof of </a:t>
            </a:r>
            <a:r>
              <a:rPr lang="en-US" sz="1800" dirty="0" smtClean="0"/>
              <a:t>Paternity</a:t>
            </a:r>
            <a:endParaRPr lang="en-US" sz="2200" dirty="0" smtClean="0"/>
          </a:p>
          <a:p>
            <a:pPr lvl="2">
              <a:spcBef>
                <a:spcPts val="0"/>
              </a:spcBef>
              <a:buFont typeface="Wingdings" panose="05000000000000000000" pitchFamily="2" charset="2"/>
              <a:buChar char="§"/>
            </a:pPr>
            <a:endParaRPr lang="en-US" sz="2000" dirty="0" smtClean="0"/>
          </a:p>
          <a:p>
            <a:pPr lvl="1">
              <a:spcBef>
                <a:spcPts val="0"/>
              </a:spcBef>
              <a:buFont typeface="Wingdings" panose="05000000000000000000" pitchFamily="2" charset="2"/>
              <a:buChar char="§"/>
            </a:pPr>
            <a:r>
              <a:rPr lang="en-US" sz="2000" dirty="0" smtClean="0"/>
              <a:t>In </a:t>
            </a:r>
            <a:r>
              <a:rPr lang="en-US" sz="2000" dirty="0"/>
              <a:t>some cases, grandparents or other guardians can also file for </a:t>
            </a:r>
            <a:r>
              <a:rPr lang="en-US" sz="2000" dirty="0" smtClean="0"/>
              <a:t>custody</a:t>
            </a:r>
          </a:p>
          <a:p>
            <a:pPr marL="342900" lvl="1" indent="0">
              <a:spcBef>
                <a:spcPts val="0"/>
              </a:spcBef>
              <a:buNone/>
            </a:pPr>
            <a:endParaRPr lang="en-US" sz="2000" dirty="0" smtClean="0"/>
          </a:p>
          <a:p>
            <a:pPr lvl="1">
              <a:spcBef>
                <a:spcPts val="0"/>
              </a:spcBef>
              <a:buFont typeface="Wingdings" panose="05000000000000000000" pitchFamily="2" charset="2"/>
              <a:buChar char="§"/>
            </a:pPr>
            <a:r>
              <a:rPr lang="en-US" sz="2000" dirty="0" smtClean="0"/>
              <a:t>Applicable law</a:t>
            </a:r>
            <a:endParaRPr lang="en-US" sz="2000" dirty="0"/>
          </a:p>
          <a:p>
            <a:pPr lvl="2"/>
            <a:r>
              <a:rPr lang="en-US" sz="1800" dirty="0"/>
              <a:t>FCA § </a:t>
            </a:r>
            <a:r>
              <a:rPr lang="en-US" sz="1800" dirty="0" smtClean="0"/>
              <a:t>651</a:t>
            </a:r>
            <a:endParaRPr lang="en-US" sz="1800" dirty="0"/>
          </a:p>
          <a:p>
            <a:pPr lvl="1"/>
            <a:endParaRPr lang="en-US" dirty="0"/>
          </a:p>
        </p:txBody>
      </p:sp>
      <p:sp>
        <p:nvSpPr>
          <p:cNvPr id="5" name="Slide Number Placeholder 4"/>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11</a:t>
            </a:fld>
            <a:endParaRPr lang="en-US" dirty="0"/>
          </a:p>
        </p:txBody>
      </p:sp>
    </p:spTree>
    <p:extLst>
      <p:ext uri="{BB962C8B-B14F-4D97-AF65-F5344CB8AC3E}">
        <p14:creationId xmlns:p14="http://schemas.microsoft.com/office/powerpoint/2010/main" val="37078301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700" dirty="0" smtClean="0"/>
              <a:t>Where can you file for custody?</a:t>
            </a:r>
            <a:endParaRPr lang="en-US" sz="2700" dirty="0"/>
          </a:p>
        </p:txBody>
      </p:sp>
      <p:sp>
        <p:nvSpPr>
          <p:cNvPr id="3" name="Content Placeholder 2"/>
          <p:cNvSpPr>
            <a:spLocks noGrp="1"/>
          </p:cNvSpPr>
          <p:nvPr>
            <p:ph sz="half" idx="1"/>
          </p:nvPr>
        </p:nvSpPr>
        <p:spPr>
          <a:xfrm>
            <a:off x="924708" y="1690689"/>
            <a:ext cx="7079695" cy="3795041"/>
          </a:xfrm>
        </p:spPr>
        <p:txBody>
          <a:bodyPr>
            <a:normAutofit/>
          </a:bodyPr>
          <a:lstStyle/>
          <a:p>
            <a:pPr>
              <a:buFont typeface="Wingdings" panose="05000000000000000000" pitchFamily="2" charset="2"/>
              <a:buChar char="§"/>
            </a:pPr>
            <a:r>
              <a:rPr lang="en-US" sz="2000" dirty="0" smtClean="0"/>
              <a:t>Where </a:t>
            </a:r>
            <a:r>
              <a:rPr lang="en-US" sz="2000" dirty="0"/>
              <a:t>the child lives.</a:t>
            </a:r>
          </a:p>
          <a:p>
            <a:pPr>
              <a:buFont typeface="Wingdings" panose="05000000000000000000" pitchFamily="2" charset="2"/>
              <a:buChar char="§"/>
            </a:pPr>
            <a:r>
              <a:rPr lang="en-US" sz="2000" dirty="0"/>
              <a:t>The last county where the child lived for 6 consecutive months or, if the child is less than 6 months old, where the child has primarily lived.</a:t>
            </a:r>
          </a:p>
          <a:p>
            <a:pPr>
              <a:buFont typeface="Wingdings" panose="05000000000000000000" pitchFamily="2" charset="2"/>
              <a:buChar char="§"/>
            </a:pPr>
            <a:r>
              <a:rPr lang="en-US" sz="2000" dirty="0"/>
              <a:t>If there is already a </a:t>
            </a:r>
            <a:r>
              <a:rPr lang="en-US" sz="2000" dirty="0" smtClean="0"/>
              <a:t>Custody </a:t>
            </a:r>
            <a:r>
              <a:rPr lang="en-US" sz="2000" dirty="0"/>
              <a:t>O</a:t>
            </a:r>
            <a:r>
              <a:rPr lang="en-US" sz="2000" dirty="0" smtClean="0"/>
              <a:t>rder </a:t>
            </a:r>
            <a:r>
              <a:rPr lang="en-US" sz="2000" dirty="0"/>
              <a:t>in place, a Petition </a:t>
            </a:r>
            <a:r>
              <a:rPr lang="en-US" sz="2000" u="sng" dirty="0"/>
              <a:t>must</a:t>
            </a:r>
            <a:r>
              <a:rPr lang="en-US" sz="2000" dirty="0"/>
              <a:t> be filed in that county.</a:t>
            </a:r>
          </a:p>
          <a:p>
            <a:pPr>
              <a:buFont typeface="Wingdings" panose="05000000000000000000" pitchFamily="2" charset="2"/>
              <a:buChar char="§"/>
            </a:pPr>
            <a:r>
              <a:rPr lang="en-US" sz="2000" dirty="0"/>
              <a:t>If there is already a Family Offense Petition pending, a Petition </a:t>
            </a:r>
            <a:r>
              <a:rPr lang="en-US" sz="2000" u="sng" dirty="0"/>
              <a:t>may</a:t>
            </a:r>
            <a:r>
              <a:rPr lang="en-US" sz="2000" dirty="0"/>
              <a:t> be filed in that county.</a:t>
            </a:r>
          </a:p>
          <a:p>
            <a:pPr>
              <a:buFont typeface="Wingdings" panose="05000000000000000000" pitchFamily="2" charset="2"/>
              <a:buChar char="§"/>
            </a:pPr>
            <a:r>
              <a:rPr lang="en-US" sz="2000" dirty="0"/>
              <a:t>Client safety </a:t>
            </a:r>
          </a:p>
          <a:p>
            <a:pPr lvl="1"/>
            <a:r>
              <a:rPr lang="en-US" sz="2000" dirty="0"/>
              <a:t> Address confidentiality</a:t>
            </a:r>
          </a:p>
          <a:p>
            <a:pPr lvl="1"/>
            <a:r>
              <a:rPr lang="en-US" sz="2000" dirty="0"/>
              <a:t> Choice of venue</a:t>
            </a:r>
          </a:p>
          <a:p>
            <a:pPr marL="0" indent="0">
              <a:buNone/>
            </a:pPr>
            <a:endParaRPr lang="en-US" dirty="0"/>
          </a:p>
        </p:txBody>
      </p:sp>
      <p:sp>
        <p:nvSpPr>
          <p:cNvPr id="5" name="Slide Number Placeholder 4"/>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12</a:t>
            </a:fld>
            <a:endParaRPr lang="en-US" dirty="0"/>
          </a:p>
        </p:txBody>
      </p:sp>
    </p:spTree>
    <p:extLst>
      <p:ext uri="{BB962C8B-B14F-4D97-AF65-F5344CB8AC3E}">
        <p14:creationId xmlns:p14="http://schemas.microsoft.com/office/powerpoint/2010/main" val="16594343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700" dirty="0" smtClean="0"/>
              <a:t>Best Interest of the Child</a:t>
            </a:r>
            <a:endParaRPr lang="en-US" sz="2700" dirty="0"/>
          </a:p>
        </p:txBody>
      </p:sp>
      <p:sp>
        <p:nvSpPr>
          <p:cNvPr id="3" name="Content Placeholder 2"/>
          <p:cNvSpPr>
            <a:spLocks noGrp="1"/>
          </p:cNvSpPr>
          <p:nvPr>
            <p:ph sz="half" idx="1"/>
          </p:nvPr>
        </p:nvSpPr>
        <p:spPr>
          <a:xfrm>
            <a:off x="340886" y="1690689"/>
            <a:ext cx="4091169" cy="3906300"/>
          </a:xfrm>
        </p:spPr>
        <p:txBody>
          <a:bodyPr>
            <a:normAutofit fontScale="25000" lnSpcReduction="20000"/>
          </a:bodyPr>
          <a:lstStyle/>
          <a:p>
            <a:pPr>
              <a:lnSpc>
                <a:spcPct val="150000"/>
              </a:lnSpc>
              <a:spcBef>
                <a:spcPts val="0"/>
              </a:spcBef>
            </a:pPr>
            <a:r>
              <a:rPr lang="en-US" sz="7200" dirty="0" smtClean="0"/>
              <a:t>DRL </a:t>
            </a:r>
            <a:r>
              <a:rPr lang="en-US" sz="7200" dirty="0"/>
              <a:t>§ 240 – factors relevant to a custody determination</a:t>
            </a:r>
          </a:p>
          <a:p>
            <a:pPr lvl="1">
              <a:lnSpc>
                <a:spcPct val="150000"/>
              </a:lnSpc>
              <a:spcBef>
                <a:spcPts val="0"/>
              </a:spcBef>
            </a:pPr>
            <a:r>
              <a:rPr lang="en-US" sz="7200" dirty="0"/>
              <a:t>Domestic violence</a:t>
            </a:r>
          </a:p>
          <a:p>
            <a:pPr lvl="1">
              <a:lnSpc>
                <a:spcPct val="150000"/>
              </a:lnSpc>
            </a:pPr>
            <a:r>
              <a:rPr lang="en-US" sz="7200" dirty="0"/>
              <a:t>Child abuse</a:t>
            </a:r>
          </a:p>
          <a:p>
            <a:pPr lvl="1">
              <a:lnSpc>
                <a:spcPct val="150000"/>
              </a:lnSpc>
            </a:pPr>
            <a:r>
              <a:rPr lang="en-US" sz="7200" dirty="0"/>
              <a:t>“Such other facts and circumstances as the court deems relevant” in determining the </a:t>
            </a:r>
            <a:r>
              <a:rPr lang="en-US" sz="7200" b="1" dirty="0"/>
              <a:t>BEST INTEREST OF THE </a:t>
            </a:r>
            <a:r>
              <a:rPr lang="en-US" sz="7200" b="1" dirty="0" smtClean="0"/>
              <a:t>CHILDREN </a:t>
            </a:r>
            <a:r>
              <a:rPr lang="en-US" sz="7200" dirty="0"/>
              <a:t>STANDARD</a:t>
            </a:r>
          </a:p>
          <a:p>
            <a:pPr lvl="1">
              <a:lnSpc>
                <a:spcPct val="150000"/>
              </a:lnSpc>
            </a:pPr>
            <a:endParaRPr lang="en-US" sz="3150" b="1" dirty="0" smtClean="0"/>
          </a:p>
          <a:p>
            <a:endParaRPr lang="en-US" dirty="0"/>
          </a:p>
        </p:txBody>
      </p:sp>
      <p:sp>
        <p:nvSpPr>
          <p:cNvPr id="5" name="Slide Number Placeholder 4"/>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13</a:t>
            </a:fld>
            <a:endParaRPr lang="en-US" dirty="0"/>
          </a:p>
        </p:txBody>
      </p:sp>
      <p:sp>
        <p:nvSpPr>
          <p:cNvPr id="10" name="Content Placeholder 2"/>
          <p:cNvSpPr>
            <a:spLocks noGrp="1"/>
          </p:cNvSpPr>
          <p:nvPr>
            <p:ph sz="half" idx="4294967295"/>
          </p:nvPr>
        </p:nvSpPr>
        <p:spPr>
          <a:xfrm>
            <a:off x="4572000" y="1685926"/>
            <a:ext cx="4473575" cy="4275137"/>
          </a:xfrm>
        </p:spPr>
        <p:txBody>
          <a:bodyPr>
            <a:noAutofit/>
          </a:bodyPr>
          <a:lstStyle/>
          <a:p>
            <a:pPr>
              <a:lnSpc>
                <a:spcPct val="150000"/>
              </a:lnSpc>
              <a:spcBef>
                <a:spcPts val="0"/>
              </a:spcBef>
            </a:pPr>
            <a:r>
              <a:rPr lang="en-US" sz="1600" dirty="0" smtClean="0"/>
              <a:t>Best Interest of the Child</a:t>
            </a:r>
            <a:endParaRPr lang="en-US" sz="1600" dirty="0"/>
          </a:p>
          <a:p>
            <a:pPr lvl="1">
              <a:lnSpc>
                <a:spcPct val="90000"/>
              </a:lnSpc>
            </a:pPr>
            <a:r>
              <a:rPr lang="en-US" altLang="en-US" sz="1600" dirty="0"/>
              <a:t>Primary care taker</a:t>
            </a:r>
          </a:p>
          <a:p>
            <a:pPr lvl="1">
              <a:lnSpc>
                <a:spcPct val="90000"/>
              </a:lnSpc>
            </a:pPr>
            <a:r>
              <a:rPr lang="en-US" altLang="en-US" sz="1600" dirty="0"/>
              <a:t>Continuity of care</a:t>
            </a:r>
          </a:p>
          <a:p>
            <a:pPr lvl="1">
              <a:lnSpc>
                <a:spcPct val="90000"/>
              </a:lnSpc>
            </a:pPr>
            <a:r>
              <a:rPr lang="en-US" altLang="en-US" sz="1600" dirty="0"/>
              <a:t>Ability to provide emotional health and material well-being</a:t>
            </a:r>
          </a:p>
          <a:p>
            <a:pPr lvl="1">
              <a:lnSpc>
                <a:spcPct val="90000"/>
              </a:lnSpc>
            </a:pPr>
            <a:r>
              <a:rPr lang="en-US" altLang="en-US" sz="1600" dirty="0"/>
              <a:t>Daily life, daycare arrangements</a:t>
            </a:r>
          </a:p>
          <a:p>
            <a:pPr lvl="1">
              <a:lnSpc>
                <a:spcPct val="90000"/>
              </a:lnSpc>
            </a:pPr>
            <a:r>
              <a:rPr lang="en-US" altLang="en-US" sz="1600" dirty="0" smtClean="0"/>
              <a:t>Avoid </a:t>
            </a:r>
            <a:r>
              <a:rPr lang="en-US" altLang="en-US" sz="1600" dirty="0"/>
              <a:t>separating siblings among the parents</a:t>
            </a:r>
          </a:p>
          <a:p>
            <a:pPr lvl="1">
              <a:lnSpc>
                <a:spcPct val="90000"/>
              </a:lnSpc>
            </a:pPr>
            <a:r>
              <a:rPr lang="en-US" altLang="en-US" sz="1600" dirty="0"/>
              <a:t>Quality of parental environments (might be bad for a poor woman in shelter)</a:t>
            </a:r>
          </a:p>
          <a:p>
            <a:pPr lvl="1">
              <a:lnSpc>
                <a:spcPct val="90000"/>
              </a:lnSpc>
            </a:pPr>
            <a:r>
              <a:rPr lang="en-US" altLang="en-US" sz="1600" dirty="0"/>
              <a:t>Child’s preferences (weighs more heavily the older the child is)  </a:t>
            </a:r>
          </a:p>
          <a:p>
            <a:pPr lvl="1">
              <a:lnSpc>
                <a:spcPct val="90000"/>
              </a:lnSpc>
            </a:pPr>
            <a:r>
              <a:rPr lang="en-US" altLang="en-US" sz="1600" dirty="0"/>
              <a:t>Fitness of parent (drugs/alcohol, prison background</a:t>
            </a:r>
            <a:r>
              <a:rPr lang="en-US" altLang="en-US" sz="1600" dirty="0" smtClean="0"/>
              <a:t>)</a:t>
            </a:r>
          </a:p>
          <a:p>
            <a:pPr lvl="1">
              <a:lnSpc>
                <a:spcPct val="90000"/>
              </a:lnSpc>
            </a:pPr>
            <a:r>
              <a:rPr lang="en-US" sz="1600" dirty="0"/>
              <a:t>A</a:t>
            </a:r>
            <a:r>
              <a:rPr lang="en-US" sz="1600" dirty="0" smtClean="0"/>
              <a:t>bility </a:t>
            </a:r>
            <a:r>
              <a:rPr lang="en-US" sz="1600" dirty="0"/>
              <a:t>of one parent to encourage a positive relationship with the other parent “alienation”</a:t>
            </a:r>
          </a:p>
          <a:p>
            <a:pPr marL="324000" lvl="1" indent="0">
              <a:lnSpc>
                <a:spcPct val="90000"/>
              </a:lnSpc>
              <a:buNone/>
            </a:pPr>
            <a:endParaRPr lang="en-US" altLang="en-US" dirty="0"/>
          </a:p>
          <a:p>
            <a:pPr lvl="1"/>
            <a:endParaRPr lang="en-US" dirty="0"/>
          </a:p>
        </p:txBody>
      </p:sp>
    </p:spTree>
    <p:extLst>
      <p:ext uri="{BB962C8B-B14F-4D97-AF65-F5344CB8AC3E}">
        <p14:creationId xmlns:p14="http://schemas.microsoft.com/office/powerpoint/2010/main" val="17532139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pPr algn="ctr"/>
            <a:r>
              <a:rPr lang="en-US" dirty="0" smtClean="0"/>
              <a:t>Best Interest of the Child</a:t>
            </a:r>
            <a:endParaRPr lang="en-US" dirty="0"/>
          </a:p>
        </p:txBody>
      </p:sp>
      <p:sp>
        <p:nvSpPr>
          <p:cNvPr id="7" name="Text Placeholder 6"/>
          <p:cNvSpPr>
            <a:spLocks noGrp="1"/>
          </p:cNvSpPr>
          <p:nvPr>
            <p:ph idx="1"/>
          </p:nvPr>
        </p:nvSpPr>
        <p:spPr>
          <a:xfrm>
            <a:off x="558312" y="1394802"/>
            <a:ext cx="7886700" cy="4351338"/>
          </a:xfrm>
        </p:spPr>
        <p:txBody>
          <a:bodyPr>
            <a:normAutofit/>
          </a:bodyPr>
          <a:lstStyle/>
          <a:p>
            <a:pPr>
              <a:buFont typeface="Wingdings" panose="05000000000000000000" pitchFamily="2" charset="2"/>
              <a:buChar char="§"/>
            </a:pPr>
            <a:r>
              <a:rPr lang="en-US" sz="2000" dirty="0" smtClean="0"/>
              <a:t>Parent and child share reciprocal affirmative right to a relationship</a:t>
            </a:r>
          </a:p>
          <a:p>
            <a:pPr lvl="1">
              <a:buFont typeface="Wingdings" panose="05000000000000000000" pitchFamily="2" charset="2"/>
              <a:buChar char="§"/>
            </a:pPr>
            <a:r>
              <a:rPr lang="en-US" sz="1700" dirty="0" smtClean="0"/>
              <a:t>This is a constitutional right</a:t>
            </a:r>
            <a:endParaRPr lang="en-US" sz="2000" dirty="0" smtClean="0"/>
          </a:p>
          <a:p>
            <a:pPr lvl="1">
              <a:buFont typeface="Wingdings" panose="05000000000000000000" pitchFamily="2" charset="2"/>
              <a:buChar char="§"/>
            </a:pPr>
            <a:r>
              <a:rPr lang="en-US" sz="1800" dirty="0" smtClean="0"/>
              <a:t>This presumption is very challenging to rebut</a:t>
            </a:r>
          </a:p>
          <a:p>
            <a:pPr lvl="1">
              <a:buFont typeface="Wingdings" panose="05000000000000000000" pitchFamily="2" charset="2"/>
              <a:buChar char="§"/>
            </a:pPr>
            <a:endParaRPr lang="en-US" sz="2000" dirty="0" smtClean="0"/>
          </a:p>
          <a:p>
            <a:pPr>
              <a:buFont typeface="Wingdings" panose="05000000000000000000" pitchFamily="2" charset="2"/>
              <a:buChar char="§"/>
            </a:pPr>
            <a:r>
              <a:rPr lang="en-US" sz="2000" dirty="0" smtClean="0"/>
              <a:t>Factors considered:</a:t>
            </a:r>
          </a:p>
          <a:p>
            <a:pPr lvl="1"/>
            <a:r>
              <a:rPr lang="en-US" dirty="0" smtClean="0"/>
              <a:t>Danger to child</a:t>
            </a:r>
          </a:p>
          <a:p>
            <a:pPr lvl="1"/>
            <a:r>
              <a:rPr lang="en-US" dirty="0" smtClean="0"/>
              <a:t>Drug use</a:t>
            </a:r>
          </a:p>
          <a:p>
            <a:pPr lvl="1"/>
            <a:r>
              <a:rPr lang="en-US" dirty="0" smtClean="0"/>
              <a:t>Violence – usually toward the child (DV to the other parent alone may not enough to prevent visitation)</a:t>
            </a:r>
          </a:p>
          <a:p>
            <a:pPr lvl="1"/>
            <a:r>
              <a:rPr lang="en-US" dirty="0" smtClean="0"/>
              <a:t>“Emotional Damage” (must be very severe and litigated)</a:t>
            </a:r>
          </a:p>
          <a:p>
            <a:pPr lvl="1"/>
            <a:endParaRPr lang="en-US" sz="2000" dirty="0" smtClean="0"/>
          </a:p>
          <a:p>
            <a:pPr lvl="1"/>
            <a:r>
              <a:rPr lang="en-US" sz="1600" dirty="0" smtClean="0"/>
              <a:t>Case law- seminal case still: </a:t>
            </a:r>
            <a:r>
              <a:rPr lang="en-US" sz="1600" dirty="0" err="1" smtClean="0"/>
              <a:t>Eschbach</a:t>
            </a:r>
            <a:r>
              <a:rPr lang="en-US" sz="1600" dirty="0" smtClean="0"/>
              <a:t> v </a:t>
            </a:r>
            <a:r>
              <a:rPr lang="en-US" sz="1600" dirty="0" err="1" smtClean="0"/>
              <a:t>Eschbach</a:t>
            </a:r>
            <a:r>
              <a:rPr lang="en-US" sz="1600" dirty="0" smtClean="0"/>
              <a:t>, 56 N.Y.2d 167, 171 (1982); </a:t>
            </a:r>
            <a:r>
              <a:rPr lang="en-US" sz="1600" dirty="0" err="1" smtClean="0"/>
              <a:t>Friederwitzer</a:t>
            </a:r>
            <a:r>
              <a:rPr lang="en-US" sz="1600" dirty="0" smtClean="0"/>
              <a:t> v </a:t>
            </a:r>
            <a:r>
              <a:rPr lang="en-US" sz="1600" dirty="0" err="1" smtClean="0"/>
              <a:t>Friederwitzer</a:t>
            </a:r>
            <a:r>
              <a:rPr lang="en-US" sz="1600" dirty="0" smtClean="0"/>
              <a:t>, 55 N.Y.2d 89, 95 (1982)</a:t>
            </a:r>
          </a:p>
        </p:txBody>
      </p:sp>
      <p:sp>
        <p:nvSpPr>
          <p:cNvPr id="5" name="Slide Number Placeholder 4"/>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14</a:t>
            </a:fld>
            <a:endParaRPr lang="en-US" dirty="0"/>
          </a:p>
        </p:txBody>
      </p:sp>
    </p:spTree>
    <p:extLst>
      <p:ext uri="{BB962C8B-B14F-4D97-AF65-F5344CB8AC3E}">
        <p14:creationId xmlns:p14="http://schemas.microsoft.com/office/powerpoint/2010/main" val="25231036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Types of Custody </a:t>
            </a:r>
            <a:endParaRPr lang="en-US" dirty="0"/>
          </a:p>
        </p:txBody>
      </p:sp>
      <p:sp>
        <p:nvSpPr>
          <p:cNvPr id="3" name="Content Placeholder 2"/>
          <p:cNvSpPr>
            <a:spLocks noGrp="1"/>
          </p:cNvSpPr>
          <p:nvPr>
            <p:ph idx="1"/>
          </p:nvPr>
        </p:nvSpPr>
        <p:spPr/>
        <p:txBody>
          <a:bodyPr>
            <a:normAutofit/>
          </a:bodyPr>
          <a:lstStyle/>
          <a:p>
            <a:pPr marL="0" indent="0">
              <a:buNone/>
            </a:pPr>
            <a:r>
              <a:rPr lang="en-US" sz="2000" b="1" dirty="0" smtClean="0"/>
              <a:t>PHYSICAL/ RESIDENTIAL CUSTODY</a:t>
            </a:r>
          </a:p>
          <a:p>
            <a:pPr marL="0" indent="0">
              <a:buNone/>
            </a:pPr>
            <a:endParaRPr lang="en-US" sz="2000" b="1" dirty="0" smtClean="0"/>
          </a:p>
          <a:p>
            <a:pPr lvl="1">
              <a:buFont typeface="Wingdings" panose="05000000000000000000" pitchFamily="2" charset="2"/>
              <a:buChar char="§"/>
            </a:pPr>
            <a:r>
              <a:rPr lang="en-US" sz="2000" dirty="0" smtClean="0"/>
              <a:t>Whoever has physical/residential custody is responsible </a:t>
            </a:r>
            <a:r>
              <a:rPr lang="en-US" sz="2000" dirty="0"/>
              <a:t>for the actual physical care and supervision of a child. If the Judge gives sole physical custody, the child lives with this adult more than 50% of the time and this person is the custodial party and the noncustodial party will </a:t>
            </a:r>
            <a:r>
              <a:rPr lang="en-US" sz="2000" dirty="0" smtClean="0"/>
              <a:t>have visitation </a:t>
            </a:r>
          </a:p>
          <a:p>
            <a:pPr lvl="1">
              <a:buFont typeface="Wingdings" panose="05000000000000000000" pitchFamily="2" charset="2"/>
              <a:buChar char="§"/>
            </a:pPr>
            <a:endParaRPr lang="en-US" sz="2000" dirty="0" smtClean="0"/>
          </a:p>
          <a:p>
            <a:pPr lvl="1">
              <a:buFont typeface="Wingdings" panose="05000000000000000000" pitchFamily="2" charset="2"/>
              <a:buChar char="§"/>
            </a:pPr>
            <a:r>
              <a:rPr lang="en-US" sz="2000" dirty="0" smtClean="0"/>
              <a:t>If </a:t>
            </a:r>
            <a:r>
              <a:rPr lang="en-US" sz="2000" dirty="0"/>
              <a:t>the Judge gives joint physical custody, the child lives with each parent for an equal amount of time. </a:t>
            </a:r>
          </a:p>
        </p:txBody>
      </p:sp>
      <p:sp>
        <p:nvSpPr>
          <p:cNvPr id="4" name="Slide Number Placeholder 3"/>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15</a:t>
            </a:fld>
            <a:endParaRPr lang="en-US" dirty="0"/>
          </a:p>
        </p:txBody>
      </p:sp>
    </p:spTree>
    <p:extLst>
      <p:ext uri="{BB962C8B-B14F-4D97-AF65-F5344CB8AC3E}">
        <p14:creationId xmlns:p14="http://schemas.microsoft.com/office/powerpoint/2010/main" val="12949101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TYPES OF CUSTODY</a:t>
            </a:r>
            <a:endParaRPr lang="en-US" dirty="0"/>
          </a:p>
        </p:txBody>
      </p:sp>
      <p:sp>
        <p:nvSpPr>
          <p:cNvPr id="3" name="Content Placeholder 2"/>
          <p:cNvSpPr>
            <a:spLocks noGrp="1"/>
          </p:cNvSpPr>
          <p:nvPr>
            <p:ph idx="1"/>
          </p:nvPr>
        </p:nvSpPr>
        <p:spPr>
          <a:xfrm>
            <a:off x="384311" y="1812385"/>
            <a:ext cx="7989752" cy="3630795"/>
          </a:xfrm>
        </p:spPr>
        <p:txBody>
          <a:bodyPr>
            <a:normAutofit/>
          </a:bodyPr>
          <a:lstStyle/>
          <a:p>
            <a:pPr marL="0" indent="0">
              <a:lnSpc>
                <a:spcPct val="80000"/>
              </a:lnSpc>
              <a:buNone/>
              <a:defRPr/>
            </a:pPr>
            <a:r>
              <a:rPr lang="en-US" sz="2000" b="1" dirty="0" smtClean="0"/>
              <a:t> LEGAL CUSTODY</a:t>
            </a:r>
          </a:p>
          <a:p>
            <a:pPr marL="0" indent="0">
              <a:lnSpc>
                <a:spcPct val="80000"/>
              </a:lnSpc>
              <a:buNone/>
              <a:defRPr/>
            </a:pPr>
            <a:endParaRPr lang="en-US" sz="2000" dirty="0"/>
          </a:p>
          <a:p>
            <a:pPr lvl="1">
              <a:lnSpc>
                <a:spcPct val="80000"/>
              </a:lnSpc>
              <a:buFont typeface="Wingdings" panose="05000000000000000000" pitchFamily="2" charset="2"/>
              <a:buChar char="§"/>
              <a:defRPr/>
            </a:pPr>
            <a:r>
              <a:rPr lang="en-US" sz="2000" dirty="0" smtClean="0"/>
              <a:t>Sole legal </a:t>
            </a:r>
            <a:r>
              <a:rPr lang="en-US" sz="2000" dirty="0"/>
              <a:t>custody means the custodial parent has the legal authority to make all decisions in the child’s life -  educational, medical, religious, etc</a:t>
            </a:r>
            <a:r>
              <a:rPr lang="en-US" sz="2000" dirty="0" smtClean="0"/>
              <a:t>.</a:t>
            </a:r>
          </a:p>
          <a:p>
            <a:pPr lvl="1">
              <a:lnSpc>
                <a:spcPct val="80000"/>
              </a:lnSpc>
              <a:buFont typeface="Wingdings" panose="05000000000000000000" pitchFamily="2" charset="2"/>
              <a:buChar char="§"/>
              <a:defRPr/>
            </a:pPr>
            <a:endParaRPr lang="en-US" sz="2000" dirty="0"/>
          </a:p>
          <a:p>
            <a:pPr lvl="1">
              <a:lnSpc>
                <a:spcPct val="80000"/>
              </a:lnSpc>
              <a:buFont typeface="Wingdings" panose="05000000000000000000" pitchFamily="2" charset="2"/>
              <a:buChar char="§"/>
              <a:defRPr/>
            </a:pPr>
            <a:r>
              <a:rPr lang="en-US" sz="2000" dirty="0" smtClean="0"/>
              <a:t>Joint legal </a:t>
            </a:r>
            <a:r>
              <a:rPr lang="en-US" sz="2000" dirty="0"/>
              <a:t>custody means the custodial parent must discuss all major decisions in the child’s life with the other </a:t>
            </a:r>
            <a:r>
              <a:rPr lang="en-US" sz="2000" dirty="0" smtClean="0"/>
              <a:t>parent and cannot make a decision without the other parent’s consent.*</a:t>
            </a:r>
          </a:p>
          <a:p>
            <a:pPr lvl="1">
              <a:lnSpc>
                <a:spcPct val="80000"/>
              </a:lnSpc>
              <a:buFont typeface="Wingdings" panose="05000000000000000000" pitchFamily="2" charset="2"/>
              <a:buChar char="§"/>
              <a:defRPr/>
            </a:pPr>
            <a:endParaRPr lang="en-US" sz="2000" dirty="0" smtClean="0"/>
          </a:p>
          <a:p>
            <a:pPr marL="685800" lvl="2" indent="0">
              <a:lnSpc>
                <a:spcPct val="80000"/>
              </a:lnSpc>
              <a:buNone/>
              <a:defRPr/>
            </a:pPr>
            <a:r>
              <a:rPr lang="en-US" sz="1700" dirty="0" smtClean="0"/>
              <a:t>* Unless a parent has been granted “final decision making authority by the Court.”</a:t>
            </a:r>
            <a:endParaRPr lang="en-US" dirty="0"/>
          </a:p>
        </p:txBody>
      </p:sp>
      <p:sp>
        <p:nvSpPr>
          <p:cNvPr id="4" name="Slide Number Placeholder 3"/>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16</a:t>
            </a:fld>
            <a:endParaRPr lang="en-US" dirty="0"/>
          </a:p>
        </p:txBody>
      </p:sp>
    </p:spTree>
    <p:extLst>
      <p:ext uri="{BB962C8B-B14F-4D97-AF65-F5344CB8AC3E}">
        <p14:creationId xmlns:p14="http://schemas.microsoft.com/office/powerpoint/2010/main" val="21735403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Types of Visitation</a:t>
            </a:r>
            <a:endParaRPr lang="en-US" dirty="0"/>
          </a:p>
        </p:txBody>
      </p:sp>
      <p:sp>
        <p:nvSpPr>
          <p:cNvPr id="3" name="Content Placeholder 2"/>
          <p:cNvSpPr>
            <a:spLocks noGrp="1"/>
          </p:cNvSpPr>
          <p:nvPr>
            <p:ph idx="1"/>
          </p:nvPr>
        </p:nvSpPr>
        <p:spPr>
          <a:xfrm>
            <a:off x="581192" y="2048072"/>
            <a:ext cx="7989752" cy="3630795"/>
          </a:xfrm>
        </p:spPr>
        <p:txBody>
          <a:bodyPr>
            <a:normAutofit/>
          </a:bodyPr>
          <a:lstStyle/>
          <a:p>
            <a:pPr>
              <a:lnSpc>
                <a:spcPct val="80000"/>
              </a:lnSpc>
              <a:buFont typeface="Wingdings" panose="05000000000000000000" pitchFamily="2" charset="2"/>
              <a:buChar char="§"/>
              <a:defRPr/>
            </a:pPr>
            <a:r>
              <a:rPr lang="en-US" sz="2000" dirty="0"/>
              <a:t>Supervised visitation</a:t>
            </a:r>
          </a:p>
          <a:p>
            <a:pPr>
              <a:lnSpc>
                <a:spcPct val="80000"/>
              </a:lnSpc>
              <a:buFont typeface="Wingdings" panose="05000000000000000000" pitchFamily="2" charset="2"/>
              <a:buChar char="§"/>
              <a:defRPr/>
            </a:pPr>
            <a:r>
              <a:rPr lang="en-US" sz="2000" dirty="0"/>
              <a:t>Sandwich visits</a:t>
            </a:r>
          </a:p>
          <a:p>
            <a:pPr>
              <a:lnSpc>
                <a:spcPct val="80000"/>
              </a:lnSpc>
              <a:buFont typeface="Wingdings" panose="05000000000000000000" pitchFamily="2" charset="2"/>
              <a:buChar char="§"/>
              <a:defRPr/>
            </a:pPr>
            <a:r>
              <a:rPr lang="en-US" sz="2000" dirty="0"/>
              <a:t>Day visits lasting a few hours</a:t>
            </a:r>
          </a:p>
          <a:p>
            <a:pPr>
              <a:lnSpc>
                <a:spcPct val="80000"/>
              </a:lnSpc>
              <a:buFont typeface="Wingdings" panose="05000000000000000000" pitchFamily="2" charset="2"/>
              <a:buChar char="§"/>
              <a:defRPr/>
            </a:pPr>
            <a:r>
              <a:rPr lang="en-US" sz="2000" dirty="0"/>
              <a:t>Overnight visits</a:t>
            </a:r>
          </a:p>
          <a:p>
            <a:pPr>
              <a:lnSpc>
                <a:spcPct val="80000"/>
              </a:lnSpc>
              <a:buFont typeface="Wingdings" panose="05000000000000000000" pitchFamily="2" charset="2"/>
              <a:buChar char="§"/>
              <a:defRPr/>
            </a:pPr>
            <a:r>
              <a:rPr lang="en-US" sz="2000" dirty="0"/>
              <a:t>Several consecutive overnights</a:t>
            </a:r>
          </a:p>
          <a:p>
            <a:pPr>
              <a:lnSpc>
                <a:spcPct val="80000"/>
              </a:lnSpc>
              <a:buFont typeface="Wingdings" panose="05000000000000000000" pitchFamily="2" charset="2"/>
              <a:buChar char="§"/>
              <a:defRPr/>
            </a:pPr>
            <a:endParaRPr lang="en-US" sz="2000" dirty="0"/>
          </a:p>
          <a:p>
            <a:pPr>
              <a:lnSpc>
                <a:spcPct val="80000"/>
              </a:lnSpc>
              <a:buFont typeface="Wingdings" panose="05000000000000000000" pitchFamily="2" charset="2"/>
              <a:buChar char="§"/>
              <a:defRPr/>
            </a:pPr>
            <a:r>
              <a:rPr lang="en-US" sz="2000" dirty="0"/>
              <a:t>Where there is a domestic violence history, the court will often begin with supervised visits and expand, as long as the visiting parent doesn’t mess up</a:t>
            </a:r>
            <a:r>
              <a:rPr lang="en-US" sz="2000" dirty="0" smtClean="0"/>
              <a:t>. Supervised visitation is normally time limited.</a:t>
            </a:r>
            <a:endParaRPr lang="en-US" sz="2000" dirty="0"/>
          </a:p>
        </p:txBody>
      </p:sp>
      <p:sp>
        <p:nvSpPr>
          <p:cNvPr id="4" name="Slide Number Placeholder 3"/>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17</a:t>
            </a:fld>
            <a:endParaRPr lang="en-US" dirty="0"/>
          </a:p>
        </p:txBody>
      </p:sp>
    </p:spTree>
    <p:extLst>
      <p:ext uri="{BB962C8B-B14F-4D97-AF65-F5344CB8AC3E}">
        <p14:creationId xmlns:p14="http://schemas.microsoft.com/office/powerpoint/2010/main" val="13602970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Lifecycle of a custody/Visitation Petition</a:t>
            </a:r>
            <a:endParaRPr lang="en-US" dirty="0"/>
          </a:p>
        </p:txBody>
      </p:sp>
      <p:sp>
        <p:nvSpPr>
          <p:cNvPr id="3" name="Content Placeholder 2"/>
          <p:cNvSpPr>
            <a:spLocks noGrp="1"/>
          </p:cNvSpPr>
          <p:nvPr>
            <p:ph idx="1"/>
          </p:nvPr>
        </p:nvSpPr>
        <p:spPr>
          <a:xfrm>
            <a:off x="384311" y="1483111"/>
            <a:ext cx="7989752" cy="4560849"/>
          </a:xfrm>
        </p:spPr>
        <p:txBody>
          <a:bodyPr>
            <a:normAutofit fontScale="25000" lnSpcReduction="20000"/>
          </a:bodyPr>
          <a:lstStyle/>
          <a:p>
            <a:pPr marL="0" indent="0" algn="just">
              <a:buNone/>
              <a:defRPr/>
            </a:pPr>
            <a:endParaRPr lang="en-US" altLang="en-US" sz="7200" b="1" dirty="0"/>
          </a:p>
          <a:p>
            <a:pPr algn="just">
              <a:spcBef>
                <a:spcPts val="1200"/>
              </a:spcBef>
              <a:defRPr/>
            </a:pPr>
            <a:r>
              <a:rPr lang="en-US" altLang="en-US" sz="7200" dirty="0" smtClean="0"/>
              <a:t>Process can take years</a:t>
            </a:r>
          </a:p>
          <a:p>
            <a:pPr algn="just">
              <a:spcBef>
                <a:spcPts val="1200"/>
              </a:spcBef>
              <a:defRPr/>
            </a:pPr>
            <a:r>
              <a:rPr lang="en-US" altLang="en-US" sz="7200" dirty="0" smtClean="0"/>
              <a:t>File </a:t>
            </a:r>
            <a:r>
              <a:rPr lang="en-US" altLang="en-US" sz="7200" dirty="0"/>
              <a:t>Petition (or Cross-Petition</a:t>
            </a:r>
            <a:r>
              <a:rPr lang="en-US" altLang="en-US" sz="7200" dirty="0" smtClean="0"/>
              <a:t>)</a:t>
            </a:r>
          </a:p>
          <a:p>
            <a:pPr lvl="1" algn="just">
              <a:spcBef>
                <a:spcPts val="1200"/>
              </a:spcBef>
              <a:defRPr/>
            </a:pPr>
            <a:r>
              <a:rPr lang="en-US" altLang="en-US" sz="7200" dirty="0" smtClean="0"/>
              <a:t>If there is an emergency, a Writ of Habeas Corpus or Order to Show Cause can be filed</a:t>
            </a:r>
            <a:endParaRPr lang="en-US" altLang="en-US" sz="7200" dirty="0"/>
          </a:p>
          <a:p>
            <a:pPr algn="just">
              <a:spcBef>
                <a:spcPts val="1200"/>
              </a:spcBef>
              <a:defRPr/>
            </a:pPr>
            <a:r>
              <a:rPr lang="en-US" altLang="en-US" sz="7200" dirty="0"/>
              <a:t>Serve Petition and Obtain Affidavit of Service</a:t>
            </a:r>
          </a:p>
          <a:p>
            <a:pPr algn="just">
              <a:spcBef>
                <a:spcPts val="1200"/>
              </a:spcBef>
              <a:defRPr/>
            </a:pPr>
            <a:r>
              <a:rPr lang="en-US" altLang="en-US" sz="7200" dirty="0"/>
              <a:t>First court appearance</a:t>
            </a:r>
          </a:p>
          <a:p>
            <a:pPr lvl="1" algn="just">
              <a:spcBef>
                <a:spcPts val="1200"/>
              </a:spcBef>
              <a:defRPr/>
            </a:pPr>
            <a:r>
              <a:rPr lang="en-US" altLang="en-US" sz="7200" dirty="0"/>
              <a:t>Attorney for the Child is assigned if child is old enough</a:t>
            </a:r>
          </a:p>
          <a:p>
            <a:pPr lvl="1" algn="just">
              <a:spcBef>
                <a:spcPts val="1200"/>
              </a:spcBef>
              <a:defRPr/>
            </a:pPr>
            <a:r>
              <a:rPr lang="en-US" altLang="en-US" sz="7200" dirty="0"/>
              <a:t>Temporary parenting schedule is sometimes put in place </a:t>
            </a:r>
          </a:p>
          <a:p>
            <a:pPr lvl="1" algn="just">
              <a:spcBef>
                <a:spcPts val="1200"/>
              </a:spcBef>
              <a:defRPr/>
            </a:pPr>
            <a:r>
              <a:rPr lang="en-US" altLang="en-US" sz="7200" dirty="0"/>
              <a:t>Court Ordered Investigation may be ordered</a:t>
            </a:r>
          </a:p>
          <a:p>
            <a:pPr algn="just">
              <a:spcBef>
                <a:spcPts val="1200"/>
              </a:spcBef>
              <a:defRPr/>
            </a:pPr>
            <a:r>
              <a:rPr lang="en-US" altLang="en-US" sz="7200" dirty="0"/>
              <a:t>Forensic evaluation (if ordered</a:t>
            </a:r>
            <a:r>
              <a:rPr lang="en-US" altLang="en-US" sz="7200" dirty="0" smtClean="0"/>
              <a:t>)- completed by a psychologist</a:t>
            </a:r>
            <a:endParaRPr lang="en-US" altLang="en-US" sz="7200" dirty="0"/>
          </a:p>
          <a:p>
            <a:pPr algn="just">
              <a:spcBef>
                <a:spcPts val="1200"/>
              </a:spcBef>
              <a:defRPr/>
            </a:pPr>
            <a:r>
              <a:rPr lang="en-US" altLang="en-US" sz="7200" dirty="0"/>
              <a:t>Settlement </a:t>
            </a:r>
            <a:r>
              <a:rPr lang="en-US" altLang="en-US" sz="7200" dirty="0" smtClean="0"/>
              <a:t>negotiations </a:t>
            </a:r>
            <a:r>
              <a:rPr lang="en-US" altLang="en-US" sz="7200" dirty="0"/>
              <a:t>(and </a:t>
            </a:r>
            <a:r>
              <a:rPr lang="en-US" altLang="en-US" sz="7200" dirty="0" smtClean="0"/>
              <a:t>possible </a:t>
            </a:r>
            <a:r>
              <a:rPr lang="en-US" altLang="en-US" sz="7200" u="sng" dirty="0" smtClean="0"/>
              <a:t>comprehensive</a:t>
            </a:r>
            <a:r>
              <a:rPr lang="en-US" altLang="en-US" sz="7200" dirty="0" smtClean="0"/>
              <a:t> </a:t>
            </a:r>
            <a:r>
              <a:rPr lang="en-US" altLang="en-US" sz="7200" dirty="0"/>
              <a:t>settlement) </a:t>
            </a:r>
          </a:p>
          <a:p>
            <a:pPr algn="just">
              <a:spcBef>
                <a:spcPts val="1200"/>
              </a:spcBef>
              <a:defRPr/>
            </a:pPr>
            <a:r>
              <a:rPr lang="en-US" altLang="en-US" sz="7200" dirty="0"/>
              <a:t>Limited discovery to obtain certified records for trial</a:t>
            </a:r>
          </a:p>
          <a:p>
            <a:pPr algn="just">
              <a:spcBef>
                <a:spcPts val="1200"/>
              </a:spcBef>
              <a:defRPr/>
            </a:pPr>
            <a:r>
              <a:rPr lang="en-US" altLang="en-US" sz="7200" dirty="0"/>
              <a:t>Trial </a:t>
            </a:r>
          </a:p>
          <a:p>
            <a:endParaRPr lang="en-US" dirty="0"/>
          </a:p>
        </p:txBody>
      </p:sp>
      <p:sp>
        <p:nvSpPr>
          <p:cNvPr id="4" name="Slide Number Placeholder 3"/>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18</a:t>
            </a:fld>
            <a:endParaRPr lang="en-US" dirty="0"/>
          </a:p>
        </p:txBody>
      </p:sp>
    </p:spTree>
    <p:extLst>
      <p:ext uri="{BB962C8B-B14F-4D97-AF65-F5344CB8AC3E}">
        <p14:creationId xmlns:p14="http://schemas.microsoft.com/office/powerpoint/2010/main" val="11444612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1982" y="2048072"/>
            <a:ext cx="7989752" cy="3630795"/>
          </a:xfrm>
        </p:spPr>
        <p:txBody>
          <a:bodyPr>
            <a:normAutofit/>
          </a:bodyPr>
          <a:lstStyle/>
          <a:p>
            <a:pPr marL="0" indent="0" algn="ctr">
              <a:buNone/>
            </a:pPr>
            <a:r>
              <a:rPr lang="en-US" sz="4400" b="1" dirty="0" smtClean="0"/>
              <a:t>FILING A CUSTODY CASE</a:t>
            </a:r>
            <a:endParaRPr lang="en-US" sz="4400" b="1" dirty="0"/>
          </a:p>
        </p:txBody>
      </p:sp>
      <p:sp>
        <p:nvSpPr>
          <p:cNvPr id="4" name="Slide Number Placeholder 3"/>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19</a:t>
            </a:fld>
            <a:endParaRPr lang="en-US" dirty="0"/>
          </a:p>
        </p:txBody>
      </p:sp>
    </p:spTree>
    <p:extLst>
      <p:ext uri="{BB962C8B-B14F-4D97-AF65-F5344CB8AC3E}">
        <p14:creationId xmlns:p14="http://schemas.microsoft.com/office/powerpoint/2010/main" val="18170772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AGENDA</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
              <a:defRPr/>
            </a:pPr>
            <a:r>
              <a:rPr lang="en-US" sz="2000" dirty="0"/>
              <a:t>Introduction to Sanctuary for </a:t>
            </a:r>
            <a:r>
              <a:rPr lang="en-US" sz="2000" dirty="0" smtClean="0"/>
              <a:t>Families/Family Justice Centers</a:t>
            </a:r>
            <a:endParaRPr lang="en-US" sz="2000" dirty="0"/>
          </a:p>
          <a:p>
            <a:pPr>
              <a:buFont typeface="Wingdings" panose="05000000000000000000" pitchFamily="2" charset="2"/>
              <a:buChar char="§"/>
              <a:defRPr/>
            </a:pPr>
            <a:r>
              <a:rPr lang="en-US" sz="2000" dirty="0" smtClean="0"/>
              <a:t>Custody/Visitation </a:t>
            </a:r>
            <a:r>
              <a:rPr lang="en-US" sz="2000" dirty="0"/>
              <a:t>Legal </a:t>
            </a:r>
            <a:r>
              <a:rPr lang="en-US" sz="2000" dirty="0" smtClean="0"/>
              <a:t>Standard</a:t>
            </a:r>
          </a:p>
          <a:p>
            <a:pPr>
              <a:buFont typeface="Wingdings" panose="05000000000000000000" pitchFamily="2" charset="2"/>
              <a:buChar char="§"/>
              <a:defRPr/>
            </a:pPr>
            <a:r>
              <a:rPr lang="en-US" sz="2000" dirty="0"/>
              <a:t>Types of Custody</a:t>
            </a:r>
          </a:p>
          <a:p>
            <a:pPr lvl="1">
              <a:buFont typeface="Wingdings" panose="05000000000000000000" pitchFamily="2" charset="2"/>
              <a:buChar char="§"/>
              <a:defRPr/>
            </a:pPr>
            <a:r>
              <a:rPr lang="en-US" sz="2000" dirty="0"/>
              <a:t>Legal </a:t>
            </a:r>
          </a:p>
          <a:p>
            <a:pPr lvl="1">
              <a:buFont typeface="Wingdings" panose="05000000000000000000" pitchFamily="2" charset="2"/>
              <a:buChar char="§"/>
              <a:defRPr/>
            </a:pPr>
            <a:r>
              <a:rPr lang="en-US" sz="2000" dirty="0" smtClean="0"/>
              <a:t>Physical</a:t>
            </a:r>
            <a:endParaRPr lang="en-US" sz="2000" dirty="0"/>
          </a:p>
          <a:p>
            <a:pPr>
              <a:buFont typeface="Wingdings" panose="05000000000000000000" pitchFamily="2" charset="2"/>
              <a:buChar char="§"/>
              <a:defRPr/>
            </a:pPr>
            <a:r>
              <a:rPr lang="en-US" sz="2000" dirty="0"/>
              <a:t>Typical Lifecycle of a Custody/Visitation </a:t>
            </a:r>
            <a:r>
              <a:rPr lang="en-US" sz="2000" dirty="0" smtClean="0"/>
              <a:t>Case</a:t>
            </a:r>
          </a:p>
          <a:p>
            <a:pPr>
              <a:buFont typeface="Wingdings" panose="05000000000000000000" pitchFamily="2" charset="2"/>
              <a:buChar char="§"/>
              <a:defRPr/>
            </a:pPr>
            <a:r>
              <a:rPr lang="en-US" sz="2000" dirty="0" smtClean="0"/>
              <a:t>Petition Drafting 101</a:t>
            </a:r>
          </a:p>
          <a:p>
            <a:pPr>
              <a:buFont typeface="Wingdings" panose="05000000000000000000" pitchFamily="2" charset="2"/>
              <a:buChar char="§"/>
              <a:defRPr/>
            </a:pPr>
            <a:r>
              <a:rPr lang="en-US" sz="2000" dirty="0" smtClean="0"/>
              <a:t>Your Custody Petition Clinic Day</a:t>
            </a:r>
          </a:p>
          <a:p>
            <a:pPr>
              <a:buFont typeface="Wingdings" panose="05000000000000000000" pitchFamily="2" charset="2"/>
              <a:buChar char="§"/>
              <a:defRPr/>
            </a:pPr>
            <a:r>
              <a:rPr lang="en-US" sz="2000" dirty="0" smtClean="0"/>
              <a:t>Working with Survivors 101</a:t>
            </a:r>
            <a:endParaRPr lang="en-US" sz="2000" dirty="0"/>
          </a:p>
          <a:p>
            <a:pPr>
              <a:buFont typeface="Wingdings" panose="05000000000000000000" pitchFamily="2" charset="2"/>
              <a:buChar char="§"/>
              <a:defRPr/>
            </a:pPr>
            <a:r>
              <a:rPr lang="en-US" sz="2000" dirty="0"/>
              <a:t>Questions</a:t>
            </a:r>
          </a:p>
          <a:p>
            <a:pPr marL="0" indent="0">
              <a:buNone/>
            </a:pPr>
            <a:endParaRPr lang="en-US" dirty="0"/>
          </a:p>
        </p:txBody>
      </p:sp>
      <p:sp>
        <p:nvSpPr>
          <p:cNvPr id="4" name="Slide Number Placeholder 3"/>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2</a:t>
            </a:fld>
            <a:endParaRPr lang="en-US" dirty="0"/>
          </a:p>
        </p:txBody>
      </p:sp>
    </p:spTree>
    <p:extLst>
      <p:ext uri="{BB962C8B-B14F-4D97-AF65-F5344CB8AC3E}">
        <p14:creationId xmlns:p14="http://schemas.microsoft.com/office/powerpoint/2010/main" val="15612953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394" name="Shape 394"/>
          <p:cNvSpPr txBox="1"/>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strike="noStrike" cap="none" baseline="0">
                <a:solidFill>
                  <a:schemeClr val="lt1"/>
                </a:solidFill>
                <a:latin typeface="Arial"/>
                <a:ea typeface="Arial"/>
                <a:cs typeface="Arial"/>
                <a:sym typeface="Arial"/>
              </a:rPr>
              <a:t>20</a:t>
            </a:fld>
            <a:endParaRPr lang="en-US" sz="1400" b="0" i="0" u="none" strike="noStrike" cap="none" baseline="0" dirty="0">
              <a:solidFill>
                <a:schemeClr val="lt1"/>
              </a:solidFill>
              <a:latin typeface="Arial"/>
              <a:ea typeface="Arial"/>
              <a:cs typeface="Arial"/>
              <a:sym typeface="Arial"/>
            </a:endParaRPr>
          </a:p>
        </p:txBody>
      </p:sp>
      <p:sp>
        <p:nvSpPr>
          <p:cNvPr id="395" name="Shape 395"/>
          <p:cNvSpPr txBox="1">
            <a:spLocks noGrp="1"/>
          </p:cNvSpPr>
          <p:nvPr>
            <p:ph type="title"/>
          </p:nvPr>
        </p:nvSpPr>
        <p:spPr>
          <a:prstGeom prst="rect">
            <a:avLst/>
          </a:prstGeom>
          <a:noFill/>
          <a:ln>
            <a:noFill/>
          </a:ln>
        </p:spPr>
        <p:txBody>
          <a:bodyPr lIns="91425" tIns="45700" rIns="91425" bIns="45700" anchor="ctr" anchorCtr="1">
            <a:noAutofit/>
          </a:bodyPr>
          <a:lstStyle/>
          <a:p>
            <a:pPr marL="0" marR="0" lvl="0" indent="0" algn="ctr" rtl="0">
              <a:lnSpc>
                <a:spcPct val="100000"/>
              </a:lnSpc>
              <a:spcBef>
                <a:spcPts val="0"/>
              </a:spcBef>
              <a:spcAft>
                <a:spcPts val="0"/>
              </a:spcAft>
              <a:buClr>
                <a:schemeClr val="lt2"/>
              </a:buClr>
              <a:buSzPct val="25000"/>
              <a:buFont typeface="Arial"/>
              <a:buNone/>
            </a:pPr>
            <a:r>
              <a:rPr lang="en-US" i="0" u="none" strike="noStrike" cap="none" baseline="0" dirty="0" smtClean="0">
                <a:ea typeface="Arial"/>
                <a:cs typeface="Arial"/>
                <a:sym typeface="Arial"/>
              </a:rPr>
              <a:t>FILING FOR CUSTODY/VISITATION</a:t>
            </a:r>
            <a:endParaRPr lang="en-US" i="0" u="none" strike="noStrike" cap="none" baseline="0" dirty="0">
              <a:ea typeface="Arial"/>
              <a:cs typeface="Arial"/>
              <a:sym typeface="Arial"/>
            </a:endParaRPr>
          </a:p>
        </p:txBody>
      </p:sp>
      <p:sp>
        <p:nvSpPr>
          <p:cNvPr id="2" name="Content Placeholder 1"/>
          <p:cNvSpPr>
            <a:spLocks noGrp="1"/>
          </p:cNvSpPr>
          <p:nvPr>
            <p:ph idx="1"/>
          </p:nvPr>
        </p:nvSpPr>
        <p:spPr>
          <a:xfrm>
            <a:off x="628650" y="1550020"/>
            <a:ext cx="7886700" cy="4626943"/>
          </a:xfrm>
        </p:spPr>
        <p:txBody>
          <a:bodyPr>
            <a:normAutofit/>
          </a:bodyPr>
          <a:lstStyle/>
          <a:p>
            <a:pPr marL="0" lvl="0" indent="0">
              <a:lnSpc>
                <a:spcPct val="90000"/>
              </a:lnSpc>
              <a:spcBef>
                <a:spcPts val="640"/>
              </a:spcBef>
              <a:spcAft>
                <a:spcPts val="0"/>
              </a:spcAft>
              <a:buClr>
                <a:schemeClr val="hlink"/>
              </a:buClr>
              <a:buSzPct val="80000"/>
              <a:buNone/>
            </a:pPr>
            <a:r>
              <a:rPr lang="en-US" sz="2000" dirty="0">
                <a:solidFill>
                  <a:schemeClr val="tx1"/>
                </a:solidFill>
                <a:latin typeface="Times New Roman" panose="02020603050405020304" pitchFamily="18" charset="0"/>
                <a:cs typeface="Times New Roman" panose="02020603050405020304" pitchFamily="18" charset="0"/>
              </a:rPr>
              <a:t>	</a:t>
            </a:r>
          </a:p>
          <a:p>
            <a:pPr>
              <a:buFont typeface="Wingdings" panose="05000000000000000000" pitchFamily="2" charset="2"/>
              <a:buChar char="§"/>
            </a:pPr>
            <a:r>
              <a:rPr lang="en-US" sz="2000" dirty="0" smtClean="0"/>
              <a:t>IN-PERSON</a:t>
            </a:r>
          </a:p>
          <a:p>
            <a:pPr lvl="1"/>
            <a:r>
              <a:rPr lang="en-US" dirty="0" smtClean="0"/>
              <a:t>Client goes to Family Court, provides their Petition to the Clerk</a:t>
            </a:r>
          </a:p>
          <a:p>
            <a:pPr lvl="1"/>
            <a:r>
              <a:rPr lang="en-US" dirty="0" smtClean="0"/>
              <a:t>Will get a Summons and their filed Petition. The First date will most likely be a couple months out. </a:t>
            </a:r>
          </a:p>
          <a:p>
            <a:pPr lvl="1"/>
            <a:r>
              <a:rPr lang="en-US" dirty="0" smtClean="0"/>
              <a:t>Must have the other party served</a:t>
            </a:r>
          </a:p>
          <a:p>
            <a:pPr lvl="2"/>
            <a:r>
              <a:rPr lang="en-US" dirty="0" smtClean="0"/>
              <a:t>Police/Sheriff will not typically serve for free unless also serving an OP</a:t>
            </a:r>
          </a:p>
          <a:p>
            <a:pPr marL="685800" lvl="2" indent="0">
              <a:buNone/>
            </a:pPr>
            <a:endParaRPr lang="en-US" dirty="0" smtClean="0"/>
          </a:p>
          <a:p>
            <a:pPr marL="685800" lvl="2" indent="0">
              <a:buNone/>
            </a:pPr>
            <a:endParaRPr lang="en-US" dirty="0" smtClean="0"/>
          </a:p>
          <a:p>
            <a:pPr>
              <a:buFont typeface="Wingdings" panose="05000000000000000000" pitchFamily="2" charset="2"/>
              <a:buChar char="§"/>
            </a:pPr>
            <a:r>
              <a:rPr lang="en-US" sz="2000" dirty="0" smtClean="0"/>
              <a:t>REMOTE</a:t>
            </a:r>
          </a:p>
          <a:p>
            <a:pPr lvl="1"/>
            <a:r>
              <a:rPr lang="en-US" dirty="0" smtClean="0"/>
              <a:t>File via NYSCEF</a:t>
            </a:r>
          </a:p>
          <a:p>
            <a:pPr lvl="2"/>
            <a:r>
              <a:rPr lang="en-US" dirty="0" smtClean="0"/>
              <a:t>Client must create their own account.</a:t>
            </a:r>
          </a:p>
          <a:p>
            <a:pPr lvl="2"/>
            <a:r>
              <a:rPr lang="en-US" dirty="0" smtClean="0"/>
              <a:t>Will take a couple days/weeks to get a summons- this is normal.</a:t>
            </a:r>
            <a:endParaRPr lang="en-US" dirty="0"/>
          </a:p>
        </p:txBody>
      </p:sp>
      <p:sp>
        <p:nvSpPr>
          <p:cNvPr id="397" name="Shape 397"/>
          <p:cNvSpPr txBox="1"/>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strike="noStrike" cap="none" baseline="0">
                <a:solidFill>
                  <a:schemeClr val="lt1"/>
                </a:solidFill>
                <a:latin typeface="Arial"/>
                <a:ea typeface="Arial"/>
                <a:cs typeface="Arial"/>
                <a:sym typeface="Arial"/>
              </a:rPr>
              <a:t>20</a:t>
            </a:fld>
            <a:endParaRPr lang="en-US" sz="1400" b="0" i="0" u="none" strike="noStrike" cap="none" baseline="0" dirty="0">
              <a:solidFill>
                <a:schemeClr val="lt1"/>
              </a:solidFill>
              <a:latin typeface="Arial"/>
              <a:ea typeface="Arial"/>
              <a:cs typeface="Arial"/>
              <a:sym typeface="Arial"/>
            </a:endParaRPr>
          </a:p>
        </p:txBody>
      </p:sp>
    </p:spTree>
  </p:cSld>
  <p:clrMapOvr>
    <a:masterClrMapping/>
  </p:clrMapOvr>
  <p:transition spd="slow">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02"/>
        <p:cNvGrpSpPr/>
        <p:nvPr/>
      </p:nvGrpSpPr>
      <p:grpSpPr>
        <a:xfrm>
          <a:off x="0" y="0"/>
          <a:ext cx="0" cy="0"/>
          <a:chOff x="0" y="0"/>
          <a:chExt cx="0" cy="0"/>
        </a:xfrm>
      </p:grpSpPr>
      <p:sp>
        <p:nvSpPr>
          <p:cNvPr id="403" name="Shape 403"/>
          <p:cNvSpPr txBox="1"/>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strike="noStrike" cap="none" baseline="0">
                <a:solidFill>
                  <a:schemeClr val="lt1"/>
                </a:solidFill>
                <a:latin typeface="Arial"/>
                <a:ea typeface="Arial"/>
                <a:cs typeface="Arial"/>
                <a:sym typeface="Arial"/>
              </a:rPr>
              <a:t>21</a:t>
            </a:fld>
            <a:endParaRPr lang="en-US" sz="1400" b="0" i="0" u="none" strike="noStrike" cap="none" baseline="0" dirty="0">
              <a:solidFill>
                <a:schemeClr val="lt1"/>
              </a:solidFill>
              <a:latin typeface="Arial"/>
              <a:ea typeface="Arial"/>
              <a:cs typeface="Arial"/>
              <a:sym typeface="Arial"/>
            </a:endParaRPr>
          </a:p>
        </p:txBody>
      </p:sp>
      <p:sp>
        <p:nvSpPr>
          <p:cNvPr id="406" name="Shape 406"/>
          <p:cNvSpPr txBox="1"/>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strike="noStrike" cap="none" baseline="0">
                <a:solidFill>
                  <a:schemeClr val="lt1"/>
                </a:solidFill>
                <a:latin typeface="Arial"/>
                <a:ea typeface="Arial"/>
                <a:cs typeface="Arial"/>
                <a:sym typeface="Arial"/>
              </a:rPr>
              <a:t>21</a:t>
            </a:fld>
            <a:endParaRPr lang="en-US" sz="1400" b="0" i="0" u="none" strike="noStrike" cap="none" baseline="0" dirty="0">
              <a:solidFill>
                <a:schemeClr val="lt1"/>
              </a:solidFill>
              <a:latin typeface="Arial"/>
              <a:ea typeface="Arial"/>
              <a:cs typeface="Arial"/>
              <a:sym typeface="Arial"/>
            </a:endParaRPr>
          </a:p>
        </p:txBody>
      </p:sp>
      <p:sp>
        <p:nvSpPr>
          <p:cNvPr id="2" name="TextBox 1"/>
          <p:cNvSpPr txBox="1"/>
          <p:nvPr/>
        </p:nvSpPr>
        <p:spPr>
          <a:xfrm>
            <a:off x="508775" y="527944"/>
            <a:ext cx="7605132" cy="507831"/>
          </a:xfrm>
          <a:prstGeom prst="rect">
            <a:avLst/>
          </a:prstGeom>
          <a:noFill/>
        </p:spPr>
        <p:txBody>
          <a:bodyPr wrap="square" rtlCol="0">
            <a:spAutoFit/>
          </a:bodyPr>
          <a:lstStyle/>
          <a:p>
            <a:pPr algn="ctr"/>
            <a:r>
              <a:rPr lang="en-US" sz="2700" b="1" dirty="0" smtClean="0">
                <a:solidFill>
                  <a:srgbClr val="007BB3"/>
                </a:solidFill>
                <a:latin typeface="Arial" panose="020B0604020202020204" pitchFamily="34" charset="0"/>
                <a:cs typeface="Arial" panose="020B0604020202020204" pitchFamily="34" charset="0"/>
              </a:rPr>
              <a:t>THE PETITION</a:t>
            </a:r>
            <a:endParaRPr lang="en-US" sz="2700" b="1" dirty="0">
              <a:solidFill>
                <a:srgbClr val="007BB3"/>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4468" y="1491089"/>
            <a:ext cx="7886700" cy="4351338"/>
          </a:xfrm>
        </p:spPr>
        <p:txBody>
          <a:bodyPr>
            <a:normAutofit/>
          </a:bodyPr>
          <a:lstStyle/>
          <a:p>
            <a:pPr marL="0" indent="0">
              <a:buNone/>
            </a:pPr>
            <a:r>
              <a:rPr lang="en-US" sz="2000" dirty="0" smtClean="0"/>
              <a:t>What to Plead? </a:t>
            </a:r>
          </a:p>
          <a:p>
            <a:pPr marL="0" indent="0">
              <a:buNone/>
            </a:pPr>
            <a:endParaRPr lang="en-US" sz="2400" dirty="0" smtClean="0"/>
          </a:p>
          <a:p>
            <a:pPr lvl="1"/>
            <a:r>
              <a:rPr lang="en-US" sz="2000" b="1" dirty="0" smtClean="0"/>
              <a:t>SOLE </a:t>
            </a:r>
            <a:r>
              <a:rPr lang="en-US" sz="2000" b="1" dirty="0"/>
              <a:t>CUSTODY</a:t>
            </a:r>
            <a:r>
              <a:rPr lang="en-US" sz="2000" b="1" dirty="0" smtClean="0"/>
              <a:t>!</a:t>
            </a:r>
          </a:p>
          <a:p>
            <a:pPr marL="342900" lvl="1" indent="0">
              <a:buNone/>
            </a:pPr>
            <a:endParaRPr lang="en-US" sz="2000" dirty="0"/>
          </a:p>
          <a:p>
            <a:pPr lvl="1"/>
            <a:r>
              <a:rPr lang="en-US" sz="2000" dirty="0"/>
              <a:t>Unless the client is extremely insistent, always ask for sole custody in the court papers – </a:t>
            </a:r>
            <a:r>
              <a:rPr lang="en-US" sz="2000" dirty="0" smtClean="0"/>
              <a:t>this established the broadest legal claim on  behalf of the client and the child’s best interest.</a:t>
            </a:r>
          </a:p>
          <a:p>
            <a:pPr marL="342900" lvl="1" indent="0">
              <a:buNone/>
            </a:pPr>
            <a:endParaRPr lang="en-US" sz="2000" dirty="0"/>
          </a:p>
          <a:p>
            <a:pPr lvl="1"/>
            <a:r>
              <a:rPr lang="en-US" sz="2000" dirty="0"/>
              <a:t>Joint custody is generally a bad situation for parents who have historically had a relationship defined by bullying, abuse, and a power and control dynamic. Joint decision-making opens the door to continued abuse</a:t>
            </a:r>
            <a:r>
              <a:rPr lang="en-US" sz="2000" dirty="0" smtClean="0"/>
              <a:t>.</a:t>
            </a:r>
          </a:p>
          <a:p>
            <a:pPr lvl="1"/>
            <a:endParaRPr lang="en-US" sz="2000" dirty="0" smtClean="0"/>
          </a:p>
          <a:p>
            <a:pPr marL="342900" lvl="1" indent="0">
              <a:buNone/>
            </a:pPr>
            <a:endParaRPr lang="en-US" sz="2000" dirty="0"/>
          </a:p>
          <a:p>
            <a:pPr lvl="1"/>
            <a:endParaRPr lang="en-US" sz="2000" dirty="0"/>
          </a:p>
        </p:txBody>
      </p:sp>
    </p:spTree>
  </p:cSld>
  <p:clrMapOvr>
    <a:masterClrMapping/>
  </p:clrMapOvr>
  <p:transition spd="slow">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7363" y="1513391"/>
            <a:ext cx="7886700" cy="4351338"/>
          </a:xfrm>
        </p:spPr>
        <p:txBody>
          <a:bodyPr>
            <a:normAutofit/>
          </a:bodyPr>
          <a:lstStyle/>
          <a:p>
            <a:pPr marL="0" indent="0">
              <a:buNone/>
            </a:pPr>
            <a:r>
              <a:rPr lang="en-US" sz="2000" dirty="0" smtClean="0"/>
              <a:t>Substance of Petition:</a:t>
            </a:r>
          </a:p>
          <a:p>
            <a:endParaRPr lang="en-US" sz="2000" dirty="0" smtClean="0"/>
          </a:p>
          <a:p>
            <a:pPr lvl="1"/>
            <a:r>
              <a:rPr lang="en-US" sz="2000" dirty="0" smtClean="0"/>
              <a:t>A </a:t>
            </a:r>
            <a:r>
              <a:rPr lang="en-US" sz="2000" dirty="0"/>
              <a:t>Petition for Custody or Visitation is mostly facts about the client, the Respondent, or the child. There is </a:t>
            </a:r>
            <a:r>
              <a:rPr lang="en-US" sz="2000" dirty="0" smtClean="0"/>
              <a:t>one </a:t>
            </a:r>
            <a:r>
              <a:rPr lang="en-US" sz="2000" dirty="0"/>
              <a:t>section in which to include the Petitioner’s requests and any background relevant to a judge’s determination of best interest of the child. Include:</a:t>
            </a:r>
          </a:p>
          <a:p>
            <a:pPr lvl="3"/>
            <a:r>
              <a:rPr lang="en-US" sz="1750" dirty="0"/>
              <a:t>Domestic violence history, or Family Offense Petition, if already filed or </a:t>
            </a:r>
            <a:r>
              <a:rPr lang="en-US" sz="1750" dirty="0" smtClean="0"/>
              <a:t>drafted</a:t>
            </a:r>
          </a:p>
          <a:p>
            <a:pPr lvl="4"/>
            <a:r>
              <a:rPr lang="en-US" sz="1400" dirty="0" smtClean="0"/>
              <a:t>Focus on, if any, violence to the child/children or in front of the child/children.</a:t>
            </a:r>
            <a:endParaRPr lang="en-US" sz="1400" dirty="0"/>
          </a:p>
          <a:p>
            <a:pPr lvl="3"/>
            <a:r>
              <a:rPr lang="en-US" sz="1750" dirty="0"/>
              <a:t>Primary caretaker history</a:t>
            </a:r>
          </a:p>
          <a:p>
            <a:pPr lvl="3"/>
            <a:r>
              <a:rPr lang="en-US" sz="1750" dirty="0"/>
              <a:t>Drug abuse history</a:t>
            </a:r>
          </a:p>
          <a:p>
            <a:pPr lvl="3"/>
            <a:r>
              <a:rPr lang="en-US" sz="1750" dirty="0"/>
              <a:t>Time since Respondent has seen the children, or typical visitation </a:t>
            </a:r>
            <a:r>
              <a:rPr lang="en-US" sz="1750" dirty="0" smtClean="0"/>
              <a:t>schedule.</a:t>
            </a:r>
            <a:endParaRPr lang="en-US" sz="1750" dirty="0"/>
          </a:p>
          <a:p>
            <a:endParaRPr lang="en-US" dirty="0"/>
          </a:p>
        </p:txBody>
      </p:sp>
      <p:sp>
        <p:nvSpPr>
          <p:cNvPr id="4" name="Slide Number Placeholder 3"/>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22</a:t>
            </a:fld>
            <a:endParaRPr lang="en-US" dirty="0"/>
          </a:p>
        </p:txBody>
      </p:sp>
      <p:sp>
        <p:nvSpPr>
          <p:cNvPr id="6" name="TextBox 5"/>
          <p:cNvSpPr txBox="1"/>
          <p:nvPr/>
        </p:nvSpPr>
        <p:spPr>
          <a:xfrm>
            <a:off x="617354" y="509954"/>
            <a:ext cx="7626717" cy="784830"/>
          </a:xfrm>
          <a:prstGeom prst="rect">
            <a:avLst/>
          </a:prstGeom>
          <a:noFill/>
        </p:spPr>
        <p:txBody>
          <a:bodyPr wrap="square" rtlCol="0">
            <a:spAutoFit/>
          </a:bodyPr>
          <a:lstStyle/>
          <a:p>
            <a:pPr algn="ctr"/>
            <a:r>
              <a:rPr lang="en-US" sz="2700" b="1" dirty="0" smtClean="0">
                <a:solidFill>
                  <a:srgbClr val="007BB3"/>
                </a:solidFill>
                <a:latin typeface="Arial" panose="020B0604020202020204" pitchFamily="34" charset="0"/>
                <a:cs typeface="Arial" panose="020B0604020202020204" pitchFamily="34" charset="0"/>
              </a:rPr>
              <a:t>THE PETITION</a:t>
            </a:r>
            <a:endParaRPr lang="en-US" sz="2700" b="1" dirty="0">
              <a:solidFill>
                <a:srgbClr val="007BB3"/>
              </a:solidFill>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6199837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604962"/>
            <a:ext cx="7886700" cy="4351338"/>
          </a:xfrm>
        </p:spPr>
        <p:txBody>
          <a:bodyPr>
            <a:normAutofit/>
          </a:bodyPr>
          <a:lstStyle/>
          <a:p>
            <a:pPr lvl="1">
              <a:lnSpc>
                <a:spcPct val="120000"/>
              </a:lnSpc>
              <a:spcBef>
                <a:spcPts val="0"/>
              </a:spcBef>
              <a:buFont typeface="Wingdings" panose="05000000000000000000" pitchFamily="2" charset="2"/>
              <a:buChar char="§"/>
            </a:pPr>
            <a:r>
              <a:rPr lang="en-US" sz="2000" dirty="0"/>
              <a:t>History of Domestic Violence</a:t>
            </a:r>
          </a:p>
          <a:p>
            <a:pPr lvl="3">
              <a:lnSpc>
                <a:spcPct val="120000"/>
              </a:lnSpc>
              <a:spcBef>
                <a:spcPts val="0"/>
              </a:spcBef>
              <a:spcAft>
                <a:spcPts val="0"/>
              </a:spcAft>
            </a:pPr>
            <a:r>
              <a:rPr lang="en-US" sz="1800" dirty="0"/>
              <a:t>Medical Records</a:t>
            </a:r>
          </a:p>
          <a:p>
            <a:pPr lvl="3">
              <a:lnSpc>
                <a:spcPct val="120000"/>
              </a:lnSpc>
              <a:spcBef>
                <a:spcPts val="0"/>
              </a:spcBef>
              <a:spcAft>
                <a:spcPts val="0"/>
              </a:spcAft>
            </a:pPr>
            <a:r>
              <a:rPr lang="en-US" sz="1800" dirty="0" smtClean="0"/>
              <a:t>Photographs/Screenshots </a:t>
            </a:r>
            <a:r>
              <a:rPr lang="en-US" sz="1800" dirty="0"/>
              <a:t>of </a:t>
            </a:r>
            <a:r>
              <a:rPr lang="en-US" sz="1800" dirty="0" smtClean="0"/>
              <a:t>Injuries</a:t>
            </a:r>
            <a:endParaRPr lang="en-US" sz="1800" dirty="0"/>
          </a:p>
          <a:p>
            <a:pPr lvl="3">
              <a:lnSpc>
                <a:spcPct val="120000"/>
              </a:lnSpc>
              <a:spcBef>
                <a:spcPts val="0"/>
              </a:spcBef>
              <a:spcAft>
                <a:spcPts val="0"/>
              </a:spcAft>
            </a:pPr>
            <a:r>
              <a:rPr lang="en-US" sz="1800" dirty="0"/>
              <a:t>Damaged Property</a:t>
            </a:r>
          </a:p>
          <a:p>
            <a:pPr lvl="3">
              <a:lnSpc>
                <a:spcPct val="120000"/>
              </a:lnSpc>
              <a:spcBef>
                <a:spcPts val="0"/>
              </a:spcBef>
              <a:spcAft>
                <a:spcPts val="0"/>
              </a:spcAft>
            </a:pPr>
            <a:r>
              <a:rPr lang="en-US" sz="1800" dirty="0"/>
              <a:t>Third-party Witnesses</a:t>
            </a:r>
          </a:p>
          <a:p>
            <a:pPr lvl="3">
              <a:lnSpc>
                <a:spcPct val="120000"/>
              </a:lnSpc>
              <a:spcBef>
                <a:spcPts val="0"/>
              </a:spcBef>
              <a:spcAft>
                <a:spcPts val="0"/>
              </a:spcAft>
            </a:pPr>
            <a:r>
              <a:rPr lang="en-US" sz="1800" dirty="0"/>
              <a:t>Respondent </a:t>
            </a:r>
            <a:r>
              <a:rPr lang="en-US" sz="1800" dirty="0" smtClean="0"/>
              <a:t>Admissions (recordings, text messages, email etc.)</a:t>
            </a:r>
            <a:endParaRPr lang="en-US" sz="1800" dirty="0"/>
          </a:p>
          <a:p>
            <a:pPr lvl="3">
              <a:lnSpc>
                <a:spcPct val="120000"/>
              </a:lnSpc>
              <a:spcBef>
                <a:spcPts val="0"/>
              </a:spcBef>
              <a:spcAft>
                <a:spcPts val="0"/>
              </a:spcAft>
            </a:pPr>
            <a:r>
              <a:rPr lang="en-US" sz="1800" dirty="0"/>
              <a:t>Criminal </a:t>
            </a:r>
            <a:r>
              <a:rPr lang="en-US" sz="1800" dirty="0" smtClean="0"/>
              <a:t>Convictions</a:t>
            </a:r>
          </a:p>
          <a:p>
            <a:pPr lvl="1">
              <a:lnSpc>
                <a:spcPct val="120000"/>
              </a:lnSpc>
              <a:spcBef>
                <a:spcPts val="0"/>
              </a:spcBef>
              <a:buFont typeface="Wingdings" panose="05000000000000000000" pitchFamily="2" charset="2"/>
              <a:buChar char="§"/>
            </a:pPr>
            <a:r>
              <a:rPr lang="en-US" sz="2000" dirty="0" smtClean="0"/>
              <a:t>School </a:t>
            </a:r>
            <a:r>
              <a:rPr lang="en-US" sz="2000" dirty="0"/>
              <a:t>attendance </a:t>
            </a:r>
            <a:r>
              <a:rPr lang="en-US" sz="2000" dirty="0" smtClean="0"/>
              <a:t>records.</a:t>
            </a:r>
            <a:endParaRPr lang="en-US" sz="2000" dirty="0"/>
          </a:p>
          <a:p>
            <a:pPr lvl="1">
              <a:lnSpc>
                <a:spcPct val="120000"/>
              </a:lnSpc>
              <a:spcBef>
                <a:spcPts val="0"/>
              </a:spcBef>
              <a:buFont typeface="Wingdings" panose="05000000000000000000" pitchFamily="2" charset="2"/>
              <a:buChar char="§"/>
            </a:pPr>
            <a:r>
              <a:rPr lang="en-US" sz="2000" dirty="0" smtClean="0"/>
              <a:t>Child’s </a:t>
            </a:r>
            <a:r>
              <a:rPr lang="en-US" sz="2000" dirty="0"/>
              <a:t>medical history showing client as primary </a:t>
            </a:r>
            <a:r>
              <a:rPr lang="en-US" sz="2000" dirty="0" smtClean="0"/>
              <a:t>caretaker.</a:t>
            </a:r>
            <a:endParaRPr lang="en-US" sz="2000" dirty="0"/>
          </a:p>
          <a:p>
            <a:pPr lvl="1">
              <a:lnSpc>
                <a:spcPct val="120000"/>
              </a:lnSpc>
              <a:spcBef>
                <a:spcPts val="0"/>
              </a:spcBef>
              <a:buFont typeface="Wingdings" panose="05000000000000000000" pitchFamily="2" charset="2"/>
              <a:buChar char="§"/>
            </a:pPr>
            <a:r>
              <a:rPr lang="en-US" sz="2000" dirty="0" smtClean="0"/>
              <a:t>Testimony </a:t>
            </a:r>
            <a:r>
              <a:rPr lang="en-US" sz="2000" dirty="0"/>
              <a:t>of neighbors, family, etc.</a:t>
            </a:r>
          </a:p>
          <a:p>
            <a:endParaRPr lang="en-US" dirty="0"/>
          </a:p>
        </p:txBody>
      </p:sp>
      <p:sp>
        <p:nvSpPr>
          <p:cNvPr id="4" name="Slide Number Placeholder 3"/>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23</a:t>
            </a:fld>
            <a:endParaRPr lang="en-US" dirty="0"/>
          </a:p>
        </p:txBody>
      </p:sp>
      <p:sp>
        <p:nvSpPr>
          <p:cNvPr id="6" name="TextBox 5"/>
          <p:cNvSpPr txBox="1"/>
          <p:nvPr/>
        </p:nvSpPr>
        <p:spPr>
          <a:xfrm>
            <a:off x="452804" y="732006"/>
            <a:ext cx="7671288" cy="507831"/>
          </a:xfrm>
          <a:prstGeom prst="rect">
            <a:avLst/>
          </a:prstGeom>
          <a:noFill/>
        </p:spPr>
        <p:txBody>
          <a:bodyPr wrap="square" rtlCol="0">
            <a:spAutoFit/>
          </a:bodyPr>
          <a:lstStyle/>
          <a:p>
            <a:pPr algn="ctr"/>
            <a:r>
              <a:rPr lang="en-US" sz="2700" b="1" dirty="0" smtClean="0">
                <a:solidFill>
                  <a:srgbClr val="007BB3"/>
                </a:solidFill>
                <a:latin typeface="Arial" panose="020B0604020202020204" pitchFamily="34" charset="0"/>
                <a:cs typeface="Arial" panose="020B0604020202020204" pitchFamily="34" charset="0"/>
              </a:rPr>
              <a:t>EVIDENCE FOR A CUSTODY CASE</a:t>
            </a:r>
            <a:endParaRPr lang="en-US" sz="2700" dirty="0">
              <a:solidFill>
                <a:srgbClr val="007BB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40256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9519" y="1604962"/>
            <a:ext cx="7886700" cy="4351338"/>
          </a:xfrm>
        </p:spPr>
        <p:txBody>
          <a:bodyPr>
            <a:normAutofit/>
          </a:bodyPr>
          <a:lstStyle/>
          <a:p>
            <a:pPr>
              <a:buFont typeface="Wingdings" panose="05000000000000000000" pitchFamily="2" charset="2"/>
              <a:buChar char="§"/>
            </a:pPr>
            <a:r>
              <a:rPr lang="en-US" sz="2000" dirty="0"/>
              <a:t>Must be completed at least 8 days before the court appearance date listed on the Summons.</a:t>
            </a:r>
          </a:p>
          <a:p>
            <a:pPr>
              <a:buFont typeface="Wingdings" panose="05000000000000000000" pitchFamily="2" charset="2"/>
              <a:buChar char="§"/>
            </a:pPr>
            <a:r>
              <a:rPr lang="en-US" sz="2000" dirty="0"/>
              <a:t>Personal Service on the Respondent</a:t>
            </a:r>
          </a:p>
          <a:p>
            <a:pPr marL="839788" lvl="1" indent="-285750"/>
            <a:r>
              <a:rPr lang="en-US" dirty="0"/>
              <a:t>Any time of the day</a:t>
            </a:r>
          </a:p>
          <a:p>
            <a:pPr marL="839788" lvl="1" indent="-285750"/>
            <a:r>
              <a:rPr lang="en-US" dirty="0"/>
              <a:t>Any day of the week</a:t>
            </a:r>
          </a:p>
          <a:p>
            <a:pPr>
              <a:buFont typeface="Wingdings" panose="05000000000000000000" pitchFamily="2" charset="2"/>
              <a:buChar char="§"/>
            </a:pPr>
            <a:r>
              <a:rPr lang="en-US" sz="2000" dirty="0" smtClean="0"/>
              <a:t>Methods </a:t>
            </a:r>
            <a:r>
              <a:rPr lang="en-US" sz="2000" dirty="0"/>
              <a:t>of Service</a:t>
            </a:r>
          </a:p>
          <a:p>
            <a:pPr marL="839788" lvl="1" indent="-285750"/>
            <a:r>
              <a:rPr lang="en-US" dirty="0"/>
              <a:t>Sheriff (recommended)</a:t>
            </a:r>
          </a:p>
          <a:p>
            <a:pPr marL="839788" lvl="1" indent="-285750"/>
            <a:r>
              <a:rPr lang="en-US" dirty="0"/>
              <a:t>Anyone over the age of 18, not a </a:t>
            </a:r>
            <a:r>
              <a:rPr lang="en-US" dirty="0" smtClean="0"/>
              <a:t>party.</a:t>
            </a:r>
          </a:p>
          <a:p>
            <a:pPr marL="839788" lvl="1" indent="-285750"/>
            <a:r>
              <a:rPr lang="en-US" dirty="0" smtClean="0"/>
              <a:t>Process Server</a:t>
            </a:r>
            <a:endParaRPr lang="en-US" dirty="0"/>
          </a:p>
          <a:p>
            <a:pPr>
              <a:buFont typeface="Wingdings" panose="05000000000000000000" pitchFamily="2" charset="2"/>
              <a:buChar char="§"/>
            </a:pPr>
            <a:r>
              <a:rPr lang="en-US" sz="2000" dirty="0" smtClean="0"/>
              <a:t>Alternative Service</a:t>
            </a:r>
          </a:p>
          <a:p>
            <a:pPr lvl="2"/>
            <a:r>
              <a:rPr lang="en-US" sz="1800" dirty="0" smtClean="0"/>
              <a:t>Must have Court permission</a:t>
            </a:r>
          </a:p>
          <a:p>
            <a:pPr lvl="2"/>
            <a:r>
              <a:rPr lang="en-US" sz="1800" dirty="0" smtClean="0"/>
              <a:t>Email/text</a:t>
            </a:r>
            <a:endParaRPr lang="en-US" sz="1800" dirty="0"/>
          </a:p>
          <a:p>
            <a:endParaRPr lang="en-US" dirty="0"/>
          </a:p>
        </p:txBody>
      </p:sp>
      <p:sp>
        <p:nvSpPr>
          <p:cNvPr id="4" name="Slide Number Placeholder 3"/>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24</a:t>
            </a:fld>
            <a:endParaRPr lang="en-US" dirty="0"/>
          </a:p>
        </p:txBody>
      </p:sp>
      <p:sp>
        <p:nvSpPr>
          <p:cNvPr id="6" name="TextBox 5"/>
          <p:cNvSpPr txBox="1"/>
          <p:nvPr/>
        </p:nvSpPr>
        <p:spPr>
          <a:xfrm>
            <a:off x="3412273" y="732006"/>
            <a:ext cx="7214839" cy="507831"/>
          </a:xfrm>
          <a:prstGeom prst="rect">
            <a:avLst/>
          </a:prstGeom>
          <a:noFill/>
        </p:spPr>
        <p:txBody>
          <a:bodyPr wrap="square" rtlCol="0">
            <a:spAutoFit/>
          </a:bodyPr>
          <a:lstStyle/>
          <a:p>
            <a:r>
              <a:rPr lang="en-US" sz="2700" b="1" dirty="0" smtClean="0">
                <a:solidFill>
                  <a:srgbClr val="007BB3"/>
                </a:solidFill>
                <a:latin typeface="Arial" panose="020B0604020202020204" pitchFamily="34" charset="0"/>
                <a:cs typeface="Arial" panose="020B0604020202020204" pitchFamily="34" charset="0"/>
              </a:rPr>
              <a:t>SERVICE</a:t>
            </a:r>
            <a:endParaRPr lang="en-US" sz="2700" b="1" dirty="0">
              <a:solidFill>
                <a:srgbClr val="007BB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86100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114" y="2356912"/>
            <a:ext cx="8105917" cy="1531912"/>
          </a:xfrm>
        </p:spPr>
        <p:txBody>
          <a:bodyPr>
            <a:normAutofit/>
          </a:bodyPr>
          <a:lstStyle/>
          <a:p>
            <a:pPr algn="ctr"/>
            <a:r>
              <a:rPr lang="en-US" sz="4400" dirty="0" smtClean="0"/>
              <a:t>EXAMPLE PETITIONS</a:t>
            </a:r>
            <a:endParaRPr lang="en-US" sz="4400" dirty="0"/>
          </a:p>
        </p:txBody>
      </p:sp>
      <p:sp>
        <p:nvSpPr>
          <p:cNvPr id="4" name="Slide Number Placeholder 3"/>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25</a:t>
            </a:fld>
            <a:endParaRPr lang="en-US" dirty="0"/>
          </a:p>
        </p:txBody>
      </p:sp>
    </p:spTree>
    <p:extLst>
      <p:ext uri="{BB962C8B-B14F-4D97-AF65-F5344CB8AC3E}">
        <p14:creationId xmlns:p14="http://schemas.microsoft.com/office/powerpoint/2010/main" val="24667206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Example Custody Petition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524036"/>
            <a:ext cx="3300808" cy="3988741"/>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7267" y="1496370"/>
            <a:ext cx="3005205" cy="4016408"/>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93070" y="1386753"/>
            <a:ext cx="2994472" cy="4235642"/>
          </a:xfrm>
          <a:prstGeom prst="rect">
            <a:avLst/>
          </a:prstGeom>
        </p:spPr>
      </p:pic>
    </p:spTree>
    <p:extLst>
      <p:ext uri="{BB962C8B-B14F-4D97-AF65-F5344CB8AC3E}">
        <p14:creationId xmlns:p14="http://schemas.microsoft.com/office/powerpoint/2010/main" val="30669831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Example Custody Petition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05427" y="1825625"/>
            <a:ext cx="3499700" cy="4351338"/>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73060" y="1625630"/>
            <a:ext cx="4254703" cy="1900086"/>
          </a:xfrm>
          <a:prstGeom prst="rect">
            <a:avLst/>
          </a:prstGeom>
        </p:spPr>
      </p:pic>
    </p:spTree>
    <p:extLst>
      <p:ext uri="{BB962C8B-B14F-4D97-AF65-F5344CB8AC3E}">
        <p14:creationId xmlns:p14="http://schemas.microsoft.com/office/powerpoint/2010/main" val="30964057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Elements of a custody Petition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24618" y="1690689"/>
            <a:ext cx="3600869" cy="4351338"/>
          </a:xfrm>
        </p:spPr>
      </p:pic>
      <p:sp>
        <p:nvSpPr>
          <p:cNvPr id="5" name="TextBox 4"/>
          <p:cNvSpPr txBox="1"/>
          <p:nvPr/>
        </p:nvSpPr>
        <p:spPr>
          <a:xfrm>
            <a:off x="465992" y="1506023"/>
            <a:ext cx="4758626" cy="2831544"/>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solidFill>
                  <a:srgbClr val="007BB3"/>
                </a:solidFill>
                <a:latin typeface="Arial" panose="020B0604020202020204" pitchFamily="34" charset="0"/>
                <a:cs typeface="Arial" panose="020B0604020202020204" pitchFamily="34" charset="0"/>
              </a:rPr>
              <a:t>Petitions should be around 3-6 pages</a:t>
            </a:r>
          </a:p>
          <a:p>
            <a:pPr marL="285750" indent="-285750">
              <a:buFont typeface="Arial" panose="020B0604020202020204" pitchFamily="34" charset="0"/>
              <a:buChar char="•"/>
            </a:pPr>
            <a:r>
              <a:rPr lang="en-US" sz="2000" dirty="0" smtClean="0">
                <a:solidFill>
                  <a:srgbClr val="007BB3"/>
                </a:solidFill>
                <a:latin typeface="Arial" panose="020B0604020202020204" pitchFamily="34" charset="0"/>
                <a:cs typeface="Arial" panose="020B0604020202020204" pitchFamily="34" charset="0"/>
              </a:rPr>
              <a:t>Name and address of client</a:t>
            </a:r>
          </a:p>
          <a:p>
            <a:pPr marL="742950" lvl="1" indent="-285750">
              <a:buFont typeface="Arial" panose="020B0604020202020204" pitchFamily="34" charset="0"/>
              <a:buChar char="•"/>
            </a:pPr>
            <a:r>
              <a:rPr lang="en-US" sz="2000" dirty="0" smtClean="0">
                <a:solidFill>
                  <a:srgbClr val="007BB3"/>
                </a:solidFill>
                <a:latin typeface="Arial" panose="020B0604020202020204" pitchFamily="34" charset="0"/>
                <a:cs typeface="Arial" panose="020B0604020202020204" pitchFamily="34" charset="0"/>
              </a:rPr>
              <a:t>Unless client is requesting address confidentiality</a:t>
            </a:r>
          </a:p>
          <a:p>
            <a:pPr marL="285750" indent="-285750">
              <a:buFont typeface="Arial" panose="020B0604020202020204" pitchFamily="34" charset="0"/>
              <a:buChar char="•"/>
            </a:pPr>
            <a:r>
              <a:rPr lang="en-US" sz="2000" dirty="0" smtClean="0">
                <a:solidFill>
                  <a:srgbClr val="007BB3"/>
                </a:solidFill>
                <a:latin typeface="Arial" panose="020B0604020202020204" pitchFamily="34" charset="0"/>
                <a:cs typeface="Arial" panose="020B0604020202020204" pitchFamily="34" charset="0"/>
              </a:rPr>
              <a:t>Basis for requesting paternity- how was paternity established?</a:t>
            </a:r>
          </a:p>
          <a:p>
            <a:pPr marL="285750" indent="-285750">
              <a:buFont typeface="Arial" panose="020B0604020202020204" pitchFamily="34" charset="0"/>
              <a:buChar char="•"/>
            </a:pPr>
            <a:r>
              <a:rPr lang="en-US" sz="2000" dirty="0" smtClean="0">
                <a:solidFill>
                  <a:srgbClr val="007BB3"/>
                </a:solidFill>
                <a:latin typeface="Arial" panose="020B0604020202020204" pitchFamily="34" charset="0"/>
                <a:cs typeface="Arial" panose="020B0604020202020204" pitchFamily="34" charset="0"/>
              </a:rPr>
              <a:t>History of Address- jurisdiction/venue</a:t>
            </a:r>
          </a:p>
          <a:p>
            <a:pPr marL="285750" indent="-285750">
              <a:buFont typeface="Arial" panose="020B0604020202020204" pitchFamily="34" charset="0"/>
              <a:buChar char="•"/>
            </a:pPr>
            <a:r>
              <a:rPr lang="en-US" sz="2000" dirty="0" smtClean="0">
                <a:solidFill>
                  <a:srgbClr val="007BB3"/>
                </a:solidFill>
                <a:latin typeface="Arial" panose="020B0604020202020204" pitchFamily="34" charset="0"/>
                <a:cs typeface="Arial" panose="020B0604020202020204" pitchFamily="34" charset="0"/>
              </a:rPr>
              <a:t>Name and DOB of child</a:t>
            </a:r>
          </a:p>
          <a:p>
            <a:endParaRPr lang="en-US" dirty="0" smtClean="0">
              <a:solidFill>
                <a:srgbClr val="007BB3"/>
              </a:solidFill>
            </a:endParaRPr>
          </a:p>
        </p:txBody>
      </p:sp>
    </p:spTree>
    <p:extLst>
      <p:ext uri="{BB962C8B-B14F-4D97-AF65-F5344CB8AC3E}">
        <p14:creationId xmlns:p14="http://schemas.microsoft.com/office/powerpoint/2010/main" val="20606366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Elements of a custody Petition</a:t>
            </a:r>
            <a:endParaRPr lang="en-US" dirty="0"/>
          </a:p>
        </p:txBody>
      </p:sp>
      <p:sp>
        <p:nvSpPr>
          <p:cNvPr id="3" name="Content Placeholder 2"/>
          <p:cNvSpPr>
            <a:spLocks noGrp="1"/>
          </p:cNvSpPr>
          <p:nvPr>
            <p:ph idx="1"/>
          </p:nvPr>
        </p:nvSpPr>
        <p:spPr/>
        <p:txBody>
          <a:bodyPr/>
          <a:lstStyle/>
          <a:p>
            <a:r>
              <a:rPr lang="en-US" dirty="0" smtClean="0"/>
              <a:t>History of DV- FOP</a:t>
            </a:r>
          </a:p>
          <a:p>
            <a:r>
              <a:rPr lang="en-US" dirty="0" smtClean="0"/>
              <a:t>Best interest of the child </a:t>
            </a:r>
            <a:endParaRPr lang="en-US" dirty="0"/>
          </a:p>
          <a:p>
            <a:pPr marL="0" indent="0">
              <a:buNone/>
            </a:pPr>
            <a:r>
              <a:rPr lang="en-US" dirty="0" smtClean="0"/>
              <a:t>  Information</a:t>
            </a:r>
          </a:p>
          <a:p>
            <a:r>
              <a:rPr lang="en-US" dirty="0" smtClean="0"/>
              <a:t>Child subject to ICWA?</a:t>
            </a:r>
          </a:p>
          <a:p>
            <a:pPr marL="0" indent="0">
              <a:buNone/>
            </a:pPr>
            <a:endParaRPr lang="en-US" dirty="0"/>
          </a:p>
          <a:p>
            <a:pPr marL="0" indent="0">
              <a:buNone/>
            </a:pPr>
            <a:r>
              <a:rPr lang="en-US" b="1" u="sng" dirty="0" smtClean="0"/>
              <a:t>That’s it!</a:t>
            </a:r>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8051" y="1588232"/>
            <a:ext cx="3499700" cy="4351338"/>
          </a:xfrm>
          <a:prstGeom prst="rect">
            <a:avLst/>
          </a:prstGeom>
        </p:spPr>
      </p:pic>
    </p:spTree>
    <p:extLst>
      <p:ext uri="{BB962C8B-B14F-4D97-AF65-F5344CB8AC3E}">
        <p14:creationId xmlns:p14="http://schemas.microsoft.com/office/powerpoint/2010/main" val="1149990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 TO SANCTUARY FOR FAMILIES</a:t>
            </a:r>
            <a:endParaRPr lang="en-US" dirty="0"/>
          </a:p>
        </p:txBody>
      </p:sp>
      <p:sp>
        <p:nvSpPr>
          <p:cNvPr id="3" name="Content Placeholder 2"/>
          <p:cNvSpPr>
            <a:spLocks noGrp="1"/>
          </p:cNvSpPr>
          <p:nvPr>
            <p:ph idx="1"/>
          </p:nvPr>
        </p:nvSpPr>
        <p:spPr>
          <a:xfrm>
            <a:off x="628650" y="1690689"/>
            <a:ext cx="7886700" cy="3918803"/>
          </a:xfrm>
        </p:spPr>
        <p:txBody>
          <a:bodyPr>
            <a:normAutofit/>
          </a:bodyPr>
          <a:lstStyle/>
          <a:p>
            <a:pPr>
              <a:buFont typeface="Wingdings" panose="05000000000000000000" pitchFamily="2" charset="2"/>
              <a:buChar char="§"/>
            </a:pPr>
            <a:r>
              <a:rPr lang="en-US" sz="2000" b="1" dirty="0"/>
              <a:t>Sanctuary for Families</a:t>
            </a:r>
            <a:r>
              <a:rPr lang="en-US" sz="2000" dirty="0"/>
              <a:t> is a non-profit organization serving survivors of domestic violence, trafficking, and other forms of </a:t>
            </a:r>
            <a:r>
              <a:rPr lang="en-US" sz="2000" dirty="0" err="1"/>
              <a:t>gender-based</a:t>
            </a:r>
            <a:r>
              <a:rPr lang="en-US" sz="2000" dirty="0"/>
              <a:t> </a:t>
            </a:r>
            <a:r>
              <a:rPr lang="en-US" sz="2000" dirty="0" smtClean="0"/>
              <a:t>violence</a:t>
            </a:r>
          </a:p>
          <a:p>
            <a:pPr>
              <a:buFont typeface="Wingdings" panose="05000000000000000000" pitchFamily="2" charset="2"/>
              <a:buChar char="§"/>
            </a:pPr>
            <a:endParaRPr lang="en-US" sz="2000" dirty="0"/>
          </a:p>
          <a:p>
            <a:pPr>
              <a:buFont typeface="Wingdings" panose="05000000000000000000" pitchFamily="2" charset="2"/>
              <a:buChar char="§"/>
            </a:pPr>
            <a:r>
              <a:rPr lang="en-US" sz="2000" b="1" dirty="0"/>
              <a:t>Pillars of Service:</a:t>
            </a:r>
          </a:p>
          <a:p>
            <a:pPr lvl="1"/>
            <a:r>
              <a:rPr lang="en-US" sz="2000" dirty="0">
                <a:ea typeface="Tahoma" panose="020B0604030504040204" pitchFamily="34" charset="0"/>
              </a:rPr>
              <a:t>Legal</a:t>
            </a:r>
          </a:p>
          <a:p>
            <a:pPr lvl="1"/>
            <a:r>
              <a:rPr lang="en-US" sz="2000" dirty="0"/>
              <a:t>Clinical</a:t>
            </a:r>
          </a:p>
          <a:p>
            <a:pPr lvl="1"/>
            <a:r>
              <a:rPr lang="en-US" sz="2000" dirty="0"/>
              <a:t>Shelter and housing</a:t>
            </a:r>
          </a:p>
          <a:p>
            <a:pPr lvl="1"/>
            <a:r>
              <a:rPr lang="en-US" sz="2000" dirty="0"/>
              <a:t>Economic empowerment through educational assistance and workforce training programs</a:t>
            </a:r>
          </a:p>
          <a:p>
            <a:pPr lvl="1"/>
            <a:r>
              <a:rPr lang="en-US" sz="2000" dirty="0"/>
              <a:t>Direct financial grants </a:t>
            </a:r>
          </a:p>
          <a:p>
            <a:endParaRPr lang="en-US" sz="2000" dirty="0"/>
          </a:p>
        </p:txBody>
      </p:sp>
      <p:sp>
        <p:nvSpPr>
          <p:cNvPr id="4" name="Slide Number Placeholder 3"/>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3</a:t>
            </a:fld>
            <a:endParaRPr lang="en-US" dirty="0"/>
          </a:p>
        </p:txBody>
      </p:sp>
    </p:spTree>
    <p:extLst>
      <p:ext uri="{BB962C8B-B14F-4D97-AF65-F5344CB8AC3E}">
        <p14:creationId xmlns:p14="http://schemas.microsoft.com/office/powerpoint/2010/main" val="15981908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1"/>
            <a:r>
              <a:rPr lang="en-US" sz="2000" dirty="0" smtClean="0"/>
              <a:t>The Initial Custody Petition is a legal framework- not a final parenting plan. It is also not the litigation of the client’s case.</a:t>
            </a:r>
          </a:p>
          <a:p>
            <a:pPr lvl="1"/>
            <a:r>
              <a:rPr lang="en-US" sz="2000" dirty="0" smtClean="0"/>
              <a:t>It’s the client’s opening move, designed to lay out a clear, strong case and give the court a solid foundation. </a:t>
            </a:r>
          </a:p>
          <a:p>
            <a:pPr lvl="1"/>
            <a:r>
              <a:rPr lang="en-US" sz="2000" dirty="0" smtClean="0"/>
              <a:t>It should establish a clean factual record, avoid unnecessary narrative, and position the client’s case clearly within the </a:t>
            </a:r>
            <a:r>
              <a:rPr lang="en-US" sz="2000" b="1" dirty="0" smtClean="0"/>
              <a:t>best interest of the child </a:t>
            </a:r>
            <a:r>
              <a:rPr lang="en-US" sz="2000" dirty="0" smtClean="0"/>
              <a:t>framework</a:t>
            </a:r>
          </a:p>
        </p:txBody>
      </p:sp>
      <p:sp>
        <p:nvSpPr>
          <p:cNvPr id="4" name="Slide Number Placeholder 3"/>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30</a:t>
            </a:fld>
            <a:endParaRPr lang="en-US" dirty="0"/>
          </a:p>
        </p:txBody>
      </p:sp>
      <p:sp>
        <p:nvSpPr>
          <p:cNvPr id="5" name="TextBox 4"/>
          <p:cNvSpPr txBox="1"/>
          <p:nvPr/>
        </p:nvSpPr>
        <p:spPr>
          <a:xfrm>
            <a:off x="3050933" y="817684"/>
            <a:ext cx="7447084" cy="507831"/>
          </a:xfrm>
          <a:prstGeom prst="rect">
            <a:avLst/>
          </a:prstGeom>
          <a:noFill/>
        </p:spPr>
        <p:txBody>
          <a:bodyPr wrap="square" rtlCol="0">
            <a:spAutoFit/>
          </a:bodyPr>
          <a:lstStyle/>
          <a:p>
            <a:r>
              <a:rPr lang="en-US" sz="2700" b="1" dirty="0" smtClean="0">
                <a:solidFill>
                  <a:srgbClr val="007BB3"/>
                </a:solidFill>
                <a:latin typeface="Arial" panose="020B0604020202020204" pitchFamily="34" charset="0"/>
                <a:cs typeface="Arial" panose="020B0604020202020204" pitchFamily="34" charset="0"/>
              </a:rPr>
              <a:t>FINAL THOUGHT</a:t>
            </a:r>
            <a:endParaRPr lang="en-US" sz="2700" b="1" dirty="0">
              <a:solidFill>
                <a:srgbClr val="007BB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932530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1742" y="2506662"/>
            <a:ext cx="7886700" cy="4351338"/>
          </a:xfrm>
        </p:spPr>
        <p:txBody>
          <a:bodyPr>
            <a:normAutofit/>
          </a:bodyPr>
          <a:lstStyle/>
          <a:p>
            <a:pPr marL="0" indent="0" algn="ctr">
              <a:buNone/>
            </a:pPr>
            <a:r>
              <a:rPr lang="en-US" sz="4400" b="1" dirty="0" smtClean="0"/>
              <a:t>CLINIC: THE DAY OF</a:t>
            </a:r>
            <a:endParaRPr lang="en-US" sz="4400" b="1" dirty="0"/>
          </a:p>
        </p:txBody>
      </p:sp>
    </p:spTree>
    <p:extLst>
      <p:ext uri="{BB962C8B-B14F-4D97-AF65-F5344CB8AC3E}">
        <p14:creationId xmlns:p14="http://schemas.microsoft.com/office/powerpoint/2010/main" val="19433696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065" y="1632195"/>
            <a:ext cx="7886700" cy="4351338"/>
          </a:xfrm>
        </p:spPr>
        <p:txBody>
          <a:bodyPr/>
          <a:lstStyle/>
          <a:p>
            <a:pPr>
              <a:buFont typeface="Wingdings" panose="05000000000000000000" pitchFamily="2" charset="2"/>
              <a:buChar char="§"/>
            </a:pPr>
            <a:r>
              <a:rPr lang="en-US" sz="2000" dirty="0" smtClean="0"/>
              <a:t>Clients </a:t>
            </a:r>
            <a:r>
              <a:rPr lang="en-US" sz="2000" dirty="0"/>
              <a:t>comes into one of the five (5) citywide FJCs and receives a Civil Legal Screening from a Sanctuary attorney (the “Screening Attorney</a:t>
            </a:r>
            <a:r>
              <a:rPr lang="en-US" sz="2000" dirty="0" smtClean="0"/>
              <a:t>”). </a:t>
            </a:r>
            <a:endParaRPr lang="en-US" sz="2000" dirty="0"/>
          </a:p>
          <a:p>
            <a:pPr>
              <a:buFont typeface="Wingdings" panose="05000000000000000000" pitchFamily="2" charset="2"/>
              <a:buChar char="§"/>
            </a:pPr>
            <a:endParaRPr lang="en-US" sz="2000" dirty="0"/>
          </a:p>
          <a:p>
            <a:pPr>
              <a:buFont typeface="Wingdings" panose="05000000000000000000" pitchFamily="2" charset="2"/>
              <a:buChar char="§"/>
            </a:pPr>
            <a:r>
              <a:rPr lang="en-US" sz="2000" dirty="0"/>
              <a:t>If client needs help with </a:t>
            </a:r>
            <a:r>
              <a:rPr lang="en-US" sz="2000" dirty="0" smtClean="0"/>
              <a:t>Custody, </a:t>
            </a:r>
            <a:r>
              <a:rPr lang="en-US" sz="2000" dirty="0"/>
              <a:t>the Screening Attorney will assess for Clinic eligibility and then ask Client if they consent to participating in the </a:t>
            </a:r>
            <a:r>
              <a:rPr lang="en-US" sz="2000" dirty="0" smtClean="0"/>
              <a:t>Clinic. </a:t>
            </a:r>
            <a:endParaRPr lang="en-US" sz="2000" dirty="0"/>
          </a:p>
          <a:p>
            <a:pPr>
              <a:buFont typeface="Wingdings" panose="05000000000000000000" pitchFamily="2" charset="2"/>
              <a:buChar char="§"/>
            </a:pPr>
            <a:endParaRPr lang="en-US" sz="2000" dirty="0"/>
          </a:p>
          <a:p>
            <a:pPr>
              <a:buFont typeface="Wingdings" panose="05000000000000000000" pitchFamily="2" charset="2"/>
              <a:buChar char="§"/>
            </a:pPr>
            <a:r>
              <a:rPr lang="en-US" sz="2000" dirty="0"/>
              <a:t>Sanctuary schedules client for one of the Clinic </a:t>
            </a:r>
            <a:r>
              <a:rPr lang="en-US" sz="2000" dirty="0" smtClean="0"/>
              <a:t>dates.</a:t>
            </a:r>
            <a:endParaRPr lang="en-US" sz="2000" dirty="0"/>
          </a:p>
          <a:p>
            <a:pPr>
              <a:buFont typeface="Wingdings" panose="05000000000000000000" pitchFamily="2" charset="2"/>
              <a:buChar char="§"/>
            </a:pPr>
            <a:endParaRPr lang="en-US" sz="2000" dirty="0"/>
          </a:p>
          <a:p>
            <a:pPr>
              <a:buFont typeface="Wingdings" panose="05000000000000000000" pitchFamily="2" charset="2"/>
              <a:buChar char="§"/>
            </a:pPr>
            <a:r>
              <a:rPr lang="en-US" sz="2000" dirty="0"/>
              <a:t>Sanctuary sends referral information to firm, including any relevant documents provided by the </a:t>
            </a:r>
            <a:r>
              <a:rPr lang="en-US" sz="2000" dirty="0" smtClean="0"/>
              <a:t>client. </a:t>
            </a:r>
            <a:endParaRPr lang="en-US" sz="2000" dirty="0"/>
          </a:p>
          <a:p>
            <a:endParaRPr lang="en-US" dirty="0"/>
          </a:p>
        </p:txBody>
      </p:sp>
      <p:sp>
        <p:nvSpPr>
          <p:cNvPr id="5" name="TextBox 4"/>
          <p:cNvSpPr txBox="1"/>
          <p:nvPr/>
        </p:nvSpPr>
        <p:spPr>
          <a:xfrm>
            <a:off x="914400" y="738554"/>
            <a:ext cx="6910753" cy="507831"/>
          </a:xfrm>
          <a:prstGeom prst="rect">
            <a:avLst/>
          </a:prstGeom>
          <a:noFill/>
        </p:spPr>
        <p:txBody>
          <a:bodyPr wrap="square" rtlCol="0">
            <a:spAutoFit/>
          </a:bodyPr>
          <a:lstStyle/>
          <a:p>
            <a:pPr algn="ctr"/>
            <a:r>
              <a:rPr lang="en-US" sz="2700" b="1" dirty="0" smtClean="0">
                <a:solidFill>
                  <a:srgbClr val="007BB3"/>
                </a:solidFill>
                <a:latin typeface="Arial" panose="020B0604020202020204" pitchFamily="34" charset="0"/>
                <a:cs typeface="Arial" panose="020B0604020202020204" pitchFamily="34" charset="0"/>
              </a:rPr>
              <a:t>CLINIC ORGANIZATION &amp; STEPS</a:t>
            </a:r>
            <a:endParaRPr lang="en-US" sz="2700" b="1" dirty="0">
              <a:solidFill>
                <a:srgbClr val="007BB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63240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Clinic Day </a:t>
            </a:r>
            <a:br>
              <a:rPr lang="en-US" dirty="0"/>
            </a:br>
            <a:r>
              <a:rPr lang="en-US" dirty="0"/>
              <a:t>9:00am-3:00pm</a:t>
            </a:r>
          </a:p>
        </p:txBody>
      </p:sp>
      <p:sp>
        <p:nvSpPr>
          <p:cNvPr id="3" name="Content Placeholder 2"/>
          <p:cNvSpPr>
            <a:spLocks noGrp="1"/>
          </p:cNvSpPr>
          <p:nvPr>
            <p:ph idx="1"/>
          </p:nvPr>
        </p:nvSpPr>
        <p:spPr>
          <a:xfrm>
            <a:off x="628650" y="1605817"/>
            <a:ext cx="7886700" cy="4351338"/>
          </a:xfrm>
        </p:spPr>
        <p:txBody>
          <a:bodyPr>
            <a:normAutofit fontScale="85000" lnSpcReduction="10000"/>
          </a:bodyPr>
          <a:lstStyle/>
          <a:p>
            <a:pPr>
              <a:buFont typeface="Wingdings" panose="05000000000000000000" pitchFamily="2" charset="2"/>
              <a:buChar char="§"/>
            </a:pPr>
            <a:r>
              <a:rPr lang="en-US" dirty="0" smtClean="0"/>
              <a:t>By </a:t>
            </a:r>
            <a:r>
              <a:rPr lang="en-US" dirty="0"/>
              <a:t>volunteering you are agreeing to be available during the ENTIRE time </a:t>
            </a:r>
            <a:r>
              <a:rPr lang="en-US" dirty="0" smtClean="0"/>
              <a:t>period</a:t>
            </a:r>
          </a:p>
          <a:p>
            <a:pPr>
              <a:buFont typeface="Wingdings" panose="05000000000000000000" pitchFamily="2" charset="2"/>
              <a:buChar char="§"/>
            </a:pPr>
            <a:endParaRPr lang="en-US" dirty="0"/>
          </a:p>
          <a:p>
            <a:pPr lvl="1"/>
            <a:r>
              <a:rPr lang="en-US" dirty="0"/>
              <a:t>Your work might end before 3:00pm, but that cannot be guaranteed so </a:t>
            </a:r>
            <a:r>
              <a:rPr lang="en-US" b="1" dirty="0"/>
              <a:t>please do NOT schedule other meetings or client calls during the clinic </a:t>
            </a:r>
            <a:r>
              <a:rPr lang="en-US" b="1" dirty="0" smtClean="0"/>
              <a:t>time.</a:t>
            </a:r>
          </a:p>
          <a:p>
            <a:pPr lvl="1"/>
            <a:r>
              <a:rPr lang="en-US" b="1" dirty="0" smtClean="0"/>
              <a:t>Clinic is IN PERSON. </a:t>
            </a:r>
          </a:p>
          <a:p>
            <a:pPr lvl="1">
              <a:buFont typeface="Wingdings" panose="05000000000000000000" pitchFamily="2" charset="2"/>
              <a:buChar char="§"/>
            </a:pPr>
            <a:endParaRPr lang="en-US" dirty="0"/>
          </a:p>
          <a:p>
            <a:pPr>
              <a:buFont typeface="Wingdings" panose="05000000000000000000" pitchFamily="2" charset="2"/>
              <a:buChar char="§"/>
            </a:pPr>
            <a:r>
              <a:rPr lang="en-US" dirty="0" smtClean="0"/>
              <a:t>Three </a:t>
            </a:r>
            <a:r>
              <a:rPr lang="en-US" dirty="0"/>
              <a:t>clients scheduled in </a:t>
            </a:r>
            <a:r>
              <a:rPr lang="en-US" dirty="0" smtClean="0"/>
              <a:t>total. Pro </a:t>
            </a:r>
            <a:r>
              <a:rPr lang="en-US" dirty="0" err="1" smtClean="0"/>
              <a:t>Bonos</a:t>
            </a:r>
            <a:r>
              <a:rPr lang="en-US" dirty="0" smtClean="0"/>
              <a:t> are put into pairs.</a:t>
            </a:r>
          </a:p>
          <a:p>
            <a:pPr>
              <a:buFont typeface="Wingdings" panose="05000000000000000000" pitchFamily="2" charset="2"/>
              <a:buChar char="§"/>
            </a:pPr>
            <a:r>
              <a:rPr lang="en-US" dirty="0" smtClean="0"/>
              <a:t>Sample Schedule:</a:t>
            </a:r>
          </a:p>
          <a:p>
            <a:pPr lvl="2"/>
            <a:r>
              <a:rPr lang="en-US" sz="1800" dirty="0" smtClean="0"/>
              <a:t>9:00 am: pro bono attorneys who signed up shall arrive starting at 9:00 am. Supervising Sanctuary attorneys meet with pro </a:t>
            </a:r>
            <a:r>
              <a:rPr lang="en-US" sz="1800" dirty="0" err="1" smtClean="0"/>
              <a:t>bonos</a:t>
            </a:r>
            <a:r>
              <a:rPr lang="en-US" sz="1800" dirty="0" smtClean="0"/>
              <a:t>.</a:t>
            </a:r>
          </a:p>
          <a:p>
            <a:pPr lvl="2"/>
            <a:r>
              <a:rPr lang="en-US" sz="1800" dirty="0" smtClean="0"/>
              <a:t>9:30 am: Clients arrive</a:t>
            </a:r>
            <a:endParaRPr lang="en-US" sz="1800" dirty="0"/>
          </a:p>
          <a:p>
            <a:pPr lvl="2"/>
            <a:r>
              <a:rPr lang="en-US" sz="1800" dirty="0" smtClean="0"/>
              <a:t>9:30 am-10:00 am</a:t>
            </a:r>
            <a:r>
              <a:rPr lang="en-US" sz="1800" dirty="0"/>
              <a:t>: </a:t>
            </a:r>
            <a:r>
              <a:rPr lang="en-US" sz="1800" dirty="0" smtClean="0"/>
              <a:t>Teams begin </a:t>
            </a:r>
            <a:r>
              <a:rPr lang="en-US" sz="1800" dirty="0"/>
              <a:t>working with their clients and drafting </a:t>
            </a:r>
            <a:r>
              <a:rPr lang="en-US" sz="1800" dirty="0" smtClean="0"/>
              <a:t>documents. Supervising Sanctuary attorneys are available for questions.</a:t>
            </a:r>
          </a:p>
          <a:p>
            <a:pPr lvl="2"/>
            <a:r>
              <a:rPr lang="en-US" sz="1800" dirty="0" smtClean="0"/>
              <a:t>12:30 pm: Ideally, client’s interview and initial draft is complete by pro </a:t>
            </a:r>
            <a:r>
              <a:rPr lang="en-US" sz="1800" dirty="0" err="1" smtClean="0"/>
              <a:t>bonos</a:t>
            </a:r>
            <a:r>
              <a:rPr lang="en-US" sz="1800" dirty="0" smtClean="0"/>
              <a:t> and sent to Sanctuary supervising attorneys.</a:t>
            </a:r>
          </a:p>
          <a:p>
            <a:pPr lvl="2"/>
            <a:r>
              <a:rPr lang="en-US" sz="1800" dirty="0" smtClean="0"/>
              <a:t>12:30 pm-1:30 pm- Sanctuary attorneys review petitions.</a:t>
            </a:r>
          </a:p>
          <a:p>
            <a:pPr lvl="2"/>
            <a:r>
              <a:rPr lang="en-US" sz="1800" dirty="0" smtClean="0"/>
              <a:t>1:30:00 pm-3:00 pm- Petition edits are made and Petition is filed.</a:t>
            </a:r>
          </a:p>
          <a:p>
            <a:pPr lvl="2"/>
            <a:endParaRPr lang="en-US" sz="1800" dirty="0" smtClean="0"/>
          </a:p>
          <a:p>
            <a:pPr lvl="2"/>
            <a:endParaRPr lang="en-US" sz="1800" dirty="0"/>
          </a:p>
          <a:p>
            <a:pPr marL="457200" lvl="1" indent="0">
              <a:buNone/>
            </a:pPr>
            <a:endParaRPr lang="en-US" dirty="0"/>
          </a:p>
          <a:p>
            <a:endParaRPr lang="en-US" dirty="0"/>
          </a:p>
        </p:txBody>
      </p:sp>
    </p:spTree>
    <p:extLst>
      <p:ext uri="{BB962C8B-B14F-4D97-AF65-F5344CB8AC3E}">
        <p14:creationId xmlns:p14="http://schemas.microsoft.com/office/powerpoint/2010/main" val="209736020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6042" y="2229096"/>
            <a:ext cx="7886700" cy="1325563"/>
          </a:xfrm>
        </p:spPr>
        <p:txBody>
          <a:bodyPr>
            <a:normAutofit/>
          </a:bodyPr>
          <a:lstStyle/>
          <a:p>
            <a:pPr algn="ctr"/>
            <a:r>
              <a:rPr lang="en-US" sz="4400" dirty="0" smtClean="0"/>
              <a:t>Clinic Days Goals: Draft, File, Advise</a:t>
            </a:r>
            <a:endParaRPr lang="en-US" sz="4400" dirty="0"/>
          </a:p>
        </p:txBody>
      </p:sp>
    </p:spTree>
    <p:extLst>
      <p:ext uri="{BB962C8B-B14F-4D97-AF65-F5344CB8AC3E}">
        <p14:creationId xmlns:p14="http://schemas.microsoft.com/office/powerpoint/2010/main" val="347035299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2273" y="1315671"/>
            <a:ext cx="7886700" cy="4012467"/>
          </a:xfrm>
        </p:spPr>
        <p:txBody>
          <a:bodyPr>
            <a:normAutofit lnSpcReduction="10000"/>
          </a:bodyPr>
          <a:lstStyle/>
          <a:p>
            <a:pPr marL="0" indent="0" algn="ctr">
              <a:buNone/>
            </a:pPr>
            <a:r>
              <a:rPr lang="en-US" sz="2000" b="1" u="sng" dirty="0" smtClean="0"/>
              <a:t>DRAFT</a:t>
            </a:r>
          </a:p>
          <a:p>
            <a:pPr marL="0" indent="0" algn="ctr">
              <a:buNone/>
            </a:pPr>
            <a:endParaRPr lang="en-US" sz="2000" b="1" u="sng" dirty="0"/>
          </a:p>
          <a:p>
            <a:pPr>
              <a:buFont typeface="Wingdings" panose="05000000000000000000" pitchFamily="2" charset="2"/>
              <a:buChar char="§"/>
            </a:pPr>
            <a:r>
              <a:rPr lang="en-US" sz="2000" dirty="0"/>
              <a:t>Teams will complete the following documents for ALL clients:</a:t>
            </a:r>
          </a:p>
          <a:p>
            <a:pPr lvl="1"/>
            <a:r>
              <a:rPr lang="en-US" dirty="0"/>
              <a:t>Client initiating any </a:t>
            </a:r>
            <a:r>
              <a:rPr lang="en-US" dirty="0" smtClean="0"/>
              <a:t>Custody Case:</a:t>
            </a:r>
            <a:endParaRPr lang="en-US" dirty="0"/>
          </a:p>
          <a:p>
            <a:pPr lvl="2">
              <a:buFont typeface="Courier New" panose="02070309020205020404" pitchFamily="49" charset="0"/>
              <a:buChar char="o"/>
            </a:pPr>
            <a:r>
              <a:rPr lang="en-US" sz="1800" dirty="0"/>
              <a:t>Initial </a:t>
            </a:r>
            <a:r>
              <a:rPr lang="en-US" sz="1800" dirty="0" smtClean="0"/>
              <a:t>Petition</a:t>
            </a:r>
          </a:p>
          <a:p>
            <a:pPr lvl="2">
              <a:buFont typeface="Courier New" panose="02070309020205020404" pitchFamily="49" charset="0"/>
              <a:buChar char="o"/>
            </a:pPr>
            <a:r>
              <a:rPr lang="en-US" sz="1800" dirty="0" smtClean="0"/>
              <a:t>Personal Information Form</a:t>
            </a:r>
            <a:endParaRPr lang="en-US" sz="1800" dirty="0"/>
          </a:p>
          <a:p>
            <a:pPr>
              <a:buFont typeface="Wingdings" panose="05000000000000000000" pitchFamily="2" charset="2"/>
              <a:buChar char="§"/>
            </a:pPr>
            <a:r>
              <a:rPr lang="en-US" sz="2000" dirty="0" smtClean="0"/>
              <a:t>Teams </a:t>
            </a:r>
            <a:r>
              <a:rPr lang="en-US" sz="2000" dirty="0"/>
              <a:t>will complete the following documents if needed for specific client:</a:t>
            </a:r>
          </a:p>
          <a:p>
            <a:pPr lvl="1"/>
            <a:r>
              <a:rPr lang="en-US" dirty="0"/>
              <a:t>Address Confidentiality Request</a:t>
            </a:r>
          </a:p>
          <a:p>
            <a:pPr lvl="2">
              <a:buFont typeface="Courier New" panose="02070309020205020404" pitchFamily="49" charset="0"/>
              <a:buChar char="o"/>
            </a:pPr>
            <a:r>
              <a:rPr lang="en-US" sz="1800" dirty="0"/>
              <a:t>If client wants address kept confidential and is not already enrolled in NYS Address Confidentiality </a:t>
            </a:r>
            <a:r>
              <a:rPr lang="en-US" sz="1800" dirty="0" smtClean="0"/>
              <a:t>Program.</a:t>
            </a:r>
            <a:endParaRPr lang="en-US" sz="1800" dirty="0"/>
          </a:p>
          <a:p>
            <a:pPr>
              <a:buFont typeface="Wingdings" panose="05000000000000000000" pitchFamily="2" charset="2"/>
              <a:buChar char="§"/>
            </a:pPr>
            <a:r>
              <a:rPr lang="en-US" sz="2000" dirty="0"/>
              <a:t>Attach any relevant documents (such as proof of paternity or an FOP</a:t>
            </a:r>
            <a:r>
              <a:rPr lang="en-US" sz="2000" dirty="0" smtClean="0"/>
              <a:t>)</a:t>
            </a:r>
            <a:endParaRPr lang="en-US" sz="2000" dirty="0"/>
          </a:p>
        </p:txBody>
      </p:sp>
      <p:sp>
        <p:nvSpPr>
          <p:cNvPr id="5" name="TextBox 4"/>
          <p:cNvSpPr txBox="1"/>
          <p:nvPr/>
        </p:nvSpPr>
        <p:spPr>
          <a:xfrm>
            <a:off x="2919048" y="392341"/>
            <a:ext cx="7253654" cy="923330"/>
          </a:xfrm>
          <a:prstGeom prst="rect">
            <a:avLst/>
          </a:prstGeom>
          <a:noFill/>
        </p:spPr>
        <p:txBody>
          <a:bodyPr wrap="square" rtlCol="0">
            <a:spAutoFit/>
          </a:bodyPr>
          <a:lstStyle/>
          <a:p>
            <a:r>
              <a:rPr lang="en-US" sz="2700" b="1" dirty="0" smtClean="0">
                <a:solidFill>
                  <a:srgbClr val="007BB3"/>
                </a:solidFill>
                <a:latin typeface="Arial" panose="020B0604020202020204" pitchFamily="34" charset="0"/>
                <a:cs typeface="Arial" panose="020B0604020202020204" pitchFamily="34" charset="0"/>
              </a:rPr>
              <a:t>CLINIC DAY GOALS</a:t>
            </a:r>
          </a:p>
          <a:p>
            <a:endParaRPr lang="en-US" sz="2700" dirty="0">
              <a:solidFill>
                <a:srgbClr val="007BB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936923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9423" y="1312368"/>
            <a:ext cx="7886700" cy="4351338"/>
          </a:xfrm>
        </p:spPr>
        <p:txBody>
          <a:bodyPr/>
          <a:lstStyle/>
          <a:p>
            <a:pPr marL="0" indent="0" algn="ctr">
              <a:buNone/>
            </a:pPr>
            <a:r>
              <a:rPr lang="en-US" b="1" u="sng" dirty="0" smtClean="0"/>
              <a:t>FILE</a:t>
            </a:r>
          </a:p>
          <a:p>
            <a:pPr marL="0" indent="0" algn="ctr">
              <a:buNone/>
            </a:pPr>
            <a:endParaRPr lang="en-US" b="1" u="sng" dirty="0"/>
          </a:p>
          <a:p>
            <a:pPr>
              <a:buFont typeface="Wingdings" panose="05000000000000000000" pitchFamily="2" charset="2"/>
              <a:buChar char="§"/>
            </a:pPr>
            <a:r>
              <a:rPr lang="en-US" sz="2000" dirty="0" smtClean="0"/>
              <a:t>Teams </a:t>
            </a:r>
            <a:r>
              <a:rPr lang="en-US" sz="2000" dirty="0"/>
              <a:t>will electronically file </a:t>
            </a:r>
            <a:r>
              <a:rPr lang="en-US" sz="2000" dirty="0" smtClean="0"/>
              <a:t>all Petitions via NYSCEF.</a:t>
            </a:r>
            <a:endParaRPr lang="en-US" sz="2000" b="1" u="sng" dirty="0"/>
          </a:p>
          <a:p>
            <a:pPr lvl="1"/>
            <a:r>
              <a:rPr lang="en-US" dirty="0" smtClean="0"/>
              <a:t>Filing </a:t>
            </a:r>
            <a:r>
              <a:rPr lang="en-US" dirty="0"/>
              <a:t>steps included on the </a:t>
            </a:r>
            <a:r>
              <a:rPr lang="en-US" dirty="0" smtClean="0"/>
              <a:t>Portal. </a:t>
            </a:r>
          </a:p>
          <a:p>
            <a:pPr marL="342900" lvl="1" indent="0">
              <a:buNone/>
            </a:pPr>
            <a:endParaRPr lang="en-US" dirty="0"/>
          </a:p>
          <a:p>
            <a:pPr>
              <a:buFont typeface="Wingdings" panose="05000000000000000000" pitchFamily="2" charset="2"/>
              <a:buChar char="§"/>
            </a:pPr>
            <a:r>
              <a:rPr lang="en-US" sz="2000" dirty="0" smtClean="0"/>
              <a:t>There </a:t>
            </a:r>
            <a:r>
              <a:rPr lang="en-US" sz="2000" dirty="0"/>
              <a:t>may be circumstances where the client will not want to file the same day, which is completely up to </a:t>
            </a:r>
            <a:r>
              <a:rPr lang="en-US" sz="2000" dirty="0" smtClean="0"/>
              <a:t>them.</a:t>
            </a:r>
          </a:p>
          <a:p>
            <a:endParaRPr lang="en-US" sz="2000" dirty="0"/>
          </a:p>
          <a:p>
            <a:pPr marL="0" indent="0">
              <a:buNone/>
            </a:pPr>
            <a:endParaRPr lang="en-US" dirty="0"/>
          </a:p>
        </p:txBody>
      </p:sp>
      <p:sp>
        <p:nvSpPr>
          <p:cNvPr id="5" name="TextBox 4"/>
          <p:cNvSpPr txBox="1"/>
          <p:nvPr/>
        </p:nvSpPr>
        <p:spPr>
          <a:xfrm>
            <a:off x="1433146" y="527538"/>
            <a:ext cx="6339254" cy="784830"/>
          </a:xfrm>
          <a:prstGeom prst="rect">
            <a:avLst/>
          </a:prstGeom>
          <a:noFill/>
        </p:spPr>
        <p:txBody>
          <a:bodyPr wrap="square" rtlCol="0">
            <a:spAutoFit/>
          </a:bodyPr>
          <a:lstStyle/>
          <a:p>
            <a:pPr algn="ctr"/>
            <a:r>
              <a:rPr lang="en-US" sz="2700" b="1" dirty="0" smtClean="0">
                <a:solidFill>
                  <a:srgbClr val="007BB3"/>
                </a:solidFill>
                <a:latin typeface="Arial" panose="020B0604020202020204" pitchFamily="34" charset="0"/>
                <a:cs typeface="Arial" panose="020B0604020202020204" pitchFamily="34" charset="0"/>
              </a:rPr>
              <a:t>CLINIC DAY GOALS</a:t>
            </a:r>
            <a:endParaRPr lang="en-US" sz="2700" b="1" dirty="0">
              <a:solidFill>
                <a:srgbClr val="007BB3"/>
              </a:solidFill>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09368874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3915" y="1092812"/>
            <a:ext cx="7886700" cy="4351338"/>
          </a:xfrm>
        </p:spPr>
        <p:txBody>
          <a:bodyPr>
            <a:normAutofit fontScale="92500" lnSpcReduction="20000"/>
          </a:bodyPr>
          <a:lstStyle/>
          <a:p>
            <a:pPr marL="0" indent="0" algn="ctr">
              <a:buNone/>
            </a:pPr>
            <a:r>
              <a:rPr lang="en-US" b="1" u="sng" dirty="0" smtClean="0"/>
              <a:t>ADVISE</a:t>
            </a:r>
          </a:p>
          <a:p>
            <a:pPr marL="0" indent="0" algn="ctr">
              <a:buNone/>
            </a:pPr>
            <a:endParaRPr lang="en-US" b="1" u="sng" dirty="0"/>
          </a:p>
          <a:p>
            <a:pPr>
              <a:buFont typeface="Wingdings" panose="05000000000000000000" pitchFamily="2" charset="2"/>
              <a:buChar char="§"/>
            </a:pPr>
            <a:r>
              <a:rPr lang="en-US" sz="2200" dirty="0"/>
              <a:t>Explain to the client the basic outline of their litigation process</a:t>
            </a:r>
          </a:p>
          <a:p>
            <a:pPr lvl="1"/>
            <a:r>
              <a:rPr lang="en-US" sz="2200" dirty="0"/>
              <a:t>File</a:t>
            </a:r>
          </a:p>
          <a:p>
            <a:pPr lvl="1"/>
            <a:r>
              <a:rPr lang="en-US" sz="2200" dirty="0"/>
              <a:t>Serve</a:t>
            </a:r>
          </a:p>
          <a:p>
            <a:pPr lvl="1"/>
            <a:r>
              <a:rPr lang="en-US" sz="2200" dirty="0"/>
              <a:t>Return of Process </a:t>
            </a:r>
          </a:p>
          <a:p>
            <a:pPr lvl="1"/>
            <a:r>
              <a:rPr lang="en-US" sz="2200" dirty="0"/>
              <a:t>Hearing or Settlement </a:t>
            </a:r>
          </a:p>
          <a:p>
            <a:pPr lvl="1"/>
            <a:r>
              <a:rPr lang="en-US" sz="2200" dirty="0" smtClean="0"/>
              <a:t>Order</a:t>
            </a:r>
          </a:p>
          <a:p>
            <a:pPr lvl="1">
              <a:buFont typeface="Wingdings" panose="05000000000000000000" pitchFamily="2" charset="2"/>
              <a:buChar char="§"/>
            </a:pPr>
            <a:endParaRPr lang="en-US" sz="2200" dirty="0"/>
          </a:p>
          <a:p>
            <a:pPr>
              <a:buFont typeface="Wingdings" panose="05000000000000000000" pitchFamily="2" charset="2"/>
              <a:buChar char="§"/>
            </a:pPr>
            <a:r>
              <a:rPr lang="en-US" sz="2200" dirty="0"/>
              <a:t>Discuss summons</a:t>
            </a:r>
          </a:p>
          <a:p>
            <a:pPr>
              <a:buFont typeface="Wingdings" panose="05000000000000000000" pitchFamily="2" charset="2"/>
              <a:buChar char="§"/>
            </a:pPr>
            <a:endParaRPr lang="en-US" sz="2200" dirty="0"/>
          </a:p>
          <a:p>
            <a:pPr>
              <a:buFont typeface="Wingdings" panose="05000000000000000000" pitchFamily="2" charset="2"/>
              <a:buChar char="§"/>
            </a:pPr>
            <a:r>
              <a:rPr lang="en-US" sz="2200" dirty="0"/>
              <a:t>Discuss service </a:t>
            </a:r>
          </a:p>
          <a:p>
            <a:pPr>
              <a:buFont typeface="Wingdings" panose="05000000000000000000" pitchFamily="2" charset="2"/>
              <a:buChar char="§"/>
            </a:pPr>
            <a:endParaRPr lang="en-US" sz="2200" dirty="0"/>
          </a:p>
          <a:p>
            <a:pPr>
              <a:buFont typeface="Wingdings" panose="05000000000000000000" pitchFamily="2" charset="2"/>
              <a:buChar char="§"/>
            </a:pPr>
            <a:r>
              <a:rPr lang="en-US" sz="2200" dirty="0"/>
              <a:t>Make sure </a:t>
            </a:r>
            <a:r>
              <a:rPr lang="en-US" sz="2200" dirty="0" smtClean="0"/>
              <a:t>the client has </a:t>
            </a:r>
            <a:r>
              <a:rPr lang="en-US" sz="2200" dirty="0"/>
              <a:t>Sanctuary’s contact information for follow up </a:t>
            </a:r>
            <a:r>
              <a:rPr lang="en-US" sz="2200" dirty="0" smtClean="0"/>
              <a:t>questions.</a:t>
            </a:r>
            <a:endParaRPr lang="en-US" dirty="0"/>
          </a:p>
          <a:p>
            <a:endParaRPr lang="en-US" dirty="0"/>
          </a:p>
        </p:txBody>
      </p:sp>
      <p:sp>
        <p:nvSpPr>
          <p:cNvPr id="5" name="TextBox 4"/>
          <p:cNvSpPr txBox="1"/>
          <p:nvPr/>
        </p:nvSpPr>
        <p:spPr>
          <a:xfrm>
            <a:off x="879231" y="263769"/>
            <a:ext cx="7253654" cy="677108"/>
          </a:xfrm>
          <a:prstGeom prst="rect">
            <a:avLst/>
          </a:prstGeom>
          <a:noFill/>
        </p:spPr>
        <p:txBody>
          <a:bodyPr wrap="square" rtlCol="0">
            <a:spAutoFit/>
          </a:bodyPr>
          <a:lstStyle/>
          <a:p>
            <a:pPr algn="ctr"/>
            <a:r>
              <a:rPr lang="en-US" sz="2000" b="1" dirty="0" smtClean="0">
                <a:solidFill>
                  <a:srgbClr val="007BB3"/>
                </a:solidFill>
                <a:latin typeface="Arial" panose="020B0604020202020204" pitchFamily="34" charset="0"/>
                <a:cs typeface="Arial" panose="020B0604020202020204" pitchFamily="34" charset="0"/>
              </a:rPr>
              <a:t>CLINIC DAY GOALS</a:t>
            </a:r>
            <a:endParaRPr lang="en-US" sz="2000" b="1" dirty="0">
              <a:solidFill>
                <a:srgbClr val="007BB3"/>
              </a:solidFill>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03182453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4158" y="1912573"/>
            <a:ext cx="7886700" cy="1325563"/>
          </a:xfrm>
        </p:spPr>
        <p:txBody>
          <a:bodyPr>
            <a:normAutofit/>
          </a:bodyPr>
          <a:lstStyle/>
          <a:p>
            <a:pPr algn="ctr"/>
            <a:r>
              <a:rPr lang="en-US" sz="4400" dirty="0" smtClean="0"/>
              <a:t>FAQ</a:t>
            </a:r>
            <a:endParaRPr lang="en-US" sz="4400" dirty="0"/>
          </a:p>
        </p:txBody>
      </p:sp>
    </p:spTree>
    <p:extLst>
      <p:ext uri="{BB962C8B-B14F-4D97-AF65-F5344CB8AC3E}">
        <p14:creationId xmlns:p14="http://schemas.microsoft.com/office/powerpoint/2010/main" val="313984018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FAQS</a:t>
            </a:r>
            <a:br>
              <a:rPr lang="en-US" dirty="0" smtClean="0"/>
            </a:br>
            <a:endParaRPr lang="en-US" dirty="0"/>
          </a:p>
        </p:txBody>
      </p:sp>
      <p:sp>
        <p:nvSpPr>
          <p:cNvPr id="3" name="Content Placeholder 2"/>
          <p:cNvSpPr>
            <a:spLocks noGrp="1"/>
          </p:cNvSpPr>
          <p:nvPr>
            <p:ph idx="1"/>
          </p:nvPr>
        </p:nvSpPr>
        <p:spPr/>
        <p:txBody>
          <a:bodyPr>
            <a:normAutofit/>
          </a:bodyPr>
          <a:lstStyle/>
          <a:p>
            <a:pPr marL="0" indent="0">
              <a:buNone/>
            </a:pPr>
            <a:r>
              <a:rPr lang="en-US" sz="2000" b="1" u="sng" dirty="0"/>
              <a:t>What if the client does not </a:t>
            </a:r>
            <a:r>
              <a:rPr lang="en-US" sz="2000" b="1" u="sng" dirty="0" smtClean="0"/>
              <a:t>show up</a:t>
            </a:r>
            <a:r>
              <a:rPr lang="en-US" sz="2000" b="1" dirty="0" smtClean="0"/>
              <a:t>? </a:t>
            </a:r>
            <a:endParaRPr lang="en-US" sz="2000" dirty="0"/>
          </a:p>
          <a:p>
            <a:endParaRPr lang="en-US" sz="2000" dirty="0"/>
          </a:p>
          <a:p>
            <a:pPr marL="0" indent="0">
              <a:buNone/>
            </a:pPr>
            <a:r>
              <a:rPr lang="en-US" sz="2000" b="1" dirty="0"/>
              <a:t>A</a:t>
            </a:r>
            <a:r>
              <a:rPr lang="en-US" sz="2000" dirty="0"/>
              <a:t>.</a:t>
            </a:r>
            <a:r>
              <a:rPr lang="en-US" sz="2000" b="1" dirty="0"/>
              <a:t> </a:t>
            </a:r>
            <a:r>
              <a:rPr lang="en-US" sz="2000" dirty="0" smtClean="0"/>
              <a:t>All the clients have agreed to the clinic date and have received reminders of the clinic date, so hopefully you won't have many instants where clients don’t show up. However sometimes clients don’t show up or cancel last minute/ the morning of. We try our best to make sure clients do show up, but cannot promise such. </a:t>
            </a:r>
            <a:endParaRPr lang="en-US" sz="2000" dirty="0"/>
          </a:p>
        </p:txBody>
      </p:sp>
    </p:spTree>
    <p:extLst>
      <p:ext uri="{BB962C8B-B14F-4D97-AF65-F5344CB8AC3E}">
        <p14:creationId xmlns:p14="http://schemas.microsoft.com/office/powerpoint/2010/main" val="38895385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 TO SANCTUARY FOR FAMILIES Legal Department</a:t>
            </a:r>
            <a:endParaRPr lang="en-US" dirty="0"/>
          </a:p>
        </p:txBody>
      </p:sp>
      <p:sp>
        <p:nvSpPr>
          <p:cNvPr id="3" name="Content Placeholder 2"/>
          <p:cNvSpPr>
            <a:spLocks noGrp="1"/>
          </p:cNvSpPr>
          <p:nvPr>
            <p:ph idx="1"/>
          </p:nvPr>
        </p:nvSpPr>
        <p:spPr>
          <a:xfrm>
            <a:off x="525598" y="1555693"/>
            <a:ext cx="7989752" cy="3630795"/>
          </a:xfrm>
        </p:spPr>
        <p:txBody>
          <a:bodyPr>
            <a:normAutofit fontScale="25000" lnSpcReduction="20000"/>
          </a:bodyPr>
          <a:lstStyle/>
          <a:p>
            <a:pPr>
              <a:buFont typeface="Wingdings" panose="05000000000000000000" pitchFamily="2" charset="2"/>
              <a:buChar char="§"/>
            </a:pPr>
            <a:r>
              <a:rPr lang="en-US" sz="8000" dirty="0"/>
              <a:t>About </a:t>
            </a:r>
            <a:r>
              <a:rPr lang="en-US" sz="8000" b="1" dirty="0"/>
              <a:t>100</a:t>
            </a:r>
            <a:r>
              <a:rPr lang="en-US" sz="8000" dirty="0"/>
              <a:t> staff </a:t>
            </a:r>
            <a:r>
              <a:rPr lang="en-US" sz="8000" dirty="0" smtClean="0"/>
              <a:t>members within the Legal Department</a:t>
            </a:r>
          </a:p>
          <a:p>
            <a:pPr>
              <a:buFont typeface="Wingdings" panose="05000000000000000000" pitchFamily="2" charset="2"/>
              <a:buChar char="§"/>
            </a:pPr>
            <a:endParaRPr lang="en-US" sz="8000" dirty="0"/>
          </a:p>
          <a:p>
            <a:pPr>
              <a:buFont typeface="Wingdings" panose="05000000000000000000" pitchFamily="2" charset="2"/>
              <a:buChar char="§"/>
            </a:pPr>
            <a:r>
              <a:rPr lang="en-US" sz="8000" dirty="0"/>
              <a:t>Projects within the Legal Department </a:t>
            </a:r>
          </a:p>
          <a:p>
            <a:pPr lvl="1"/>
            <a:r>
              <a:rPr lang="en-US" sz="7200" dirty="0"/>
              <a:t>Family Law</a:t>
            </a:r>
          </a:p>
          <a:p>
            <a:pPr lvl="1"/>
            <a:r>
              <a:rPr lang="en-US" sz="7200" dirty="0"/>
              <a:t>Matrimonial </a:t>
            </a:r>
          </a:p>
          <a:p>
            <a:pPr lvl="1"/>
            <a:r>
              <a:rPr lang="en-US" sz="7200" dirty="0"/>
              <a:t>Housing and Public Benefits</a:t>
            </a:r>
          </a:p>
          <a:p>
            <a:pPr lvl="1"/>
            <a:r>
              <a:rPr lang="en-US" sz="7200" dirty="0"/>
              <a:t>Immigration </a:t>
            </a:r>
          </a:p>
          <a:p>
            <a:pPr lvl="1"/>
            <a:r>
              <a:rPr lang="en-US" sz="7200" dirty="0" smtClean="0"/>
              <a:t>Anti-Trafficking</a:t>
            </a:r>
          </a:p>
          <a:p>
            <a:pPr lvl="1"/>
            <a:r>
              <a:rPr lang="en-US" sz="7200" dirty="0" smtClean="0"/>
              <a:t>Tech Abuse Clinic</a:t>
            </a:r>
          </a:p>
          <a:p>
            <a:pPr lvl="1"/>
            <a:r>
              <a:rPr lang="en-US" sz="7200" dirty="0" smtClean="0"/>
              <a:t>Small Claims Court Project</a:t>
            </a:r>
            <a:endParaRPr lang="en-US" sz="7200" dirty="0"/>
          </a:p>
          <a:p>
            <a:pPr lvl="1"/>
            <a:r>
              <a:rPr lang="en-US" sz="7200" dirty="0"/>
              <a:t>Incarcerated Gender-Based Violence Survivors Initiative</a:t>
            </a:r>
          </a:p>
          <a:p>
            <a:pPr lvl="1"/>
            <a:r>
              <a:rPr lang="en-US" sz="7200" dirty="0"/>
              <a:t>Pro Bono Project  </a:t>
            </a:r>
            <a:endParaRPr lang="en-US" sz="7200" dirty="0" smtClean="0"/>
          </a:p>
          <a:p>
            <a:pPr marL="342900" lvl="1" indent="0">
              <a:buNone/>
            </a:pPr>
            <a:endParaRPr lang="en-US" sz="8000" dirty="0"/>
          </a:p>
          <a:p>
            <a:pPr>
              <a:buFont typeface="Wingdings" panose="05000000000000000000" pitchFamily="2" charset="2"/>
              <a:buChar char="§"/>
            </a:pPr>
            <a:r>
              <a:rPr lang="en-US" sz="8000" dirty="0"/>
              <a:t>Pro Bono Work </a:t>
            </a:r>
            <a:endParaRPr lang="en-US" sz="8000" dirty="0" smtClean="0"/>
          </a:p>
          <a:p>
            <a:pPr lvl="1"/>
            <a:r>
              <a:rPr lang="en-US" sz="8000" dirty="0" smtClean="0"/>
              <a:t>Law </a:t>
            </a:r>
            <a:r>
              <a:rPr lang="en-US" sz="8000" dirty="0"/>
              <a:t>firms donated</a:t>
            </a:r>
            <a:r>
              <a:rPr lang="en-US" sz="8000" b="1" dirty="0"/>
              <a:t> 69,638 pro bono hours </a:t>
            </a:r>
            <a:r>
              <a:rPr lang="en-US" sz="8000" dirty="0"/>
              <a:t>in FY 24-25. The aggregate value of donated pro bono services totals </a:t>
            </a:r>
            <a:r>
              <a:rPr lang="en-US" sz="8000" b="1" dirty="0"/>
              <a:t>$67.8 million</a:t>
            </a:r>
            <a:r>
              <a:rPr lang="en-US" sz="8000" dirty="0"/>
              <a:t>.</a:t>
            </a:r>
            <a:r>
              <a:rPr lang="en-US" sz="5000" dirty="0"/>
              <a:t> </a:t>
            </a:r>
          </a:p>
          <a:p>
            <a:endParaRPr lang="en-US" dirty="0"/>
          </a:p>
        </p:txBody>
      </p:sp>
      <p:sp>
        <p:nvSpPr>
          <p:cNvPr id="4" name="Slide Number Placeholder 3"/>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4</a:t>
            </a:fld>
            <a:endParaRPr lang="en-US" dirty="0"/>
          </a:p>
        </p:txBody>
      </p:sp>
    </p:spTree>
    <p:extLst>
      <p:ext uri="{BB962C8B-B14F-4D97-AF65-F5344CB8AC3E}">
        <p14:creationId xmlns:p14="http://schemas.microsoft.com/office/powerpoint/2010/main" val="241363320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FAQs</a:t>
            </a:r>
            <a:endParaRPr lang="en-US" dirty="0"/>
          </a:p>
        </p:txBody>
      </p:sp>
      <p:sp>
        <p:nvSpPr>
          <p:cNvPr id="3" name="Content Placeholder 2"/>
          <p:cNvSpPr>
            <a:spLocks noGrp="1"/>
          </p:cNvSpPr>
          <p:nvPr>
            <p:ph idx="1"/>
          </p:nvPr>
        </p:nvSpPr>
        <p:spPr/>
        <p:txBody>
          <a:bodyPr/>
          <a:lstStyle/>
          <a:p>
            <a:pPr marL="0" indent="0">
              <a:buNone/>
            </a:pPr>
            <a:r>
              <a:rPr lang="en-US" sz="2000" b="1" dirty="0"/>
              <a:t>Q. </a:t>
            </a:r>
            <a:r>
              <a:rPr lang="en-US" sz="2000" b="1" u="sng" dirty="0"/>
              <a:t>What if my client asks me for advice or help with something other than the </a:t>
            </a:r>
            <a:r>
              <a:rPr lang="en-US" sz="2000" b="1" u="sng" dirty="0" smtClean="0"/>
              <a:t>custody case? </a:t>
            </a:r>
            <a:endParaRPr lang="en-US" sz="2000" b="1" u="sng" dirty="0"/>
          </a:p>
          <a:p>
            <a:pPr marL="0" indent="0">
              <a:buNone/>
            </a:pPr>
            <a:endParaRPr lang="en-US" sz="2000" dirty="0"/>
          </a:p>
          <a:p>
            <a:pPr marL="0" indent="0">
              <a:buNone/>
            </a:pPr>
            <a:r>
              <a:rPr lang="en-US" sz="2000" b="1" dirty="0"/>
              <a:t>A.  </a:t>
            </a:r>
            <a:r>
              <a:rPr lang="en-US" sz="2000" dirty="0"/>
              <a:t>Do not attempt to provide any advice on anything other than the </a:t>
            </a:r>
            <a:r>
              <a:rPr lang="en-US" sz="2000" dirty="0" smtClean="0"/>
              <a:t>custody issues </a:t>
            </a:r>
            <a:r>
              <a:rPr lang="en-US" sz="2000" dirty="0"/>
              <a:t>on which you have been trained. Even if you believe you know the legal answer there are often safety concerns that we have to take into consideration before advising a client. Please be sure to detail the </a:t>
            </a:r>
            <a:r>
              <a:rPr lang="en-US" sz="2000" dirty="0" smtClean="0"/>
              <a:t>client’s legal question to your supervising Sanctuary attorney and </a:t>
            </a:r>
            <a:r>
              <a:rPr lang="en-US" sz="2000" dirty="0"/>
              <a:t>let the client know that you will inform Sanctuary about their needs/questions. </a:t>
            </a:r>
          </a:p>
          <a:p>
            <a:endParaRPr lang="en-US" dirty="0"/>
          </a:p>
        </p:txBody>
      </p:sp>
    </p:spTree>
    <p:extLst>
      <p:ext uri="{BB962C8B-B14F-4D97-AF65-F5344CB8AC3E}">
        <p14:creationId xmlns:p14="http://schemas.microsoft.com/office/powerpoint/2010/main" val="159378569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FAQS</a:t>
            </a:r>
            <a:endParaRPr lang="en-US" dirty="0"/>
          </a:p>
        </p:txBody>
      </p:sp>
      <p:sp>
        <p:nvSpPr>
          <p:cNvPr id="3" name="Content Placeholder 2"/>
          <p:cNvSpPr>
            <a:spLocks noGrp="1"/>
          </p:cNvSpPr>
          <p:nvPr>
            <p:ph idx="1"/>
          </p:nvPr>
        </p:nvSpPr>
        <p:spPr/>
        <p:txBody>
          <a:bodyPr>
            <a:normAutofit/>
          </a:bodyPr>
          <a:lstStyle/>
          <a:p>
            <a:pPr marL="0" indent="0">
              <a:buNone/>
            </a:pPr>
            <a:r>
              <a:rPr lang="en-US" sz="2000" b="1" dirty="0"/>
              <a:t>Q. </a:t>
            </a:r>
            <a:r>
              <a:rPr lang="en-US" sz="2000" b="1" u="sng" dirty="0"/>
              <a:t>How long should my </a:t>
            </a:r>
            <a:r>
              <a:rPr lang="en-US" sz="2000" b="1" u="sng" dirty="0" smtClean="0"/>
              <a:t>meetings with </a:t>
            </a:r>
            <a:r>
              <a:rPr lang="en-US" sz="2000" b="1" u="sng" dirty="0"/>
              <a:t>the client be</a:t>
            </a:r>
            <a:r>
              <a:rPr lang="en-US" sz="2000" b="1" dirty="0"/>
              <a:t>? </a:t>
            </a:r>
            <a:endParaRPr lang="en-US" sz="2000" dirty="0"/>
          </a:p>
          <a:p>
            <a:pPr marL="0" indent="0">
              <a:buNone/>
            </a:pPr>
            <a:r>
              <a:rPr lang="en-US" sz="2000" b="1" dirty="0"/>
              <a:t> </a:t>
            </a:r>
            <a:endParaRPr lang="en-US" sz="2000" dirty="0"/>
          </a:p>
          <a:p>
            <a:pPr marL="0" indent="0">
              <a:buNone/>
            </a:pPr>
            <a:r>
              <a:rPr lang="en-US" sz="2000" b="1" dirty="0"/>
              <a:t>A</a:t>
            </a:r>
            <a:r>
              <a:rPr lang="en-US" sz="2000" dirty="0"/>
              <a:t>. Ideally, </a:t>
            </a:r>
            <a:r>
              <a:rPr lang="en-US" sz="2000" dirty="0" smtClean="0"/>
              <a:t>you will have your </a:t>
            </a:r>
            <a:r>
              <a:rPr lang="en-US" sz="2000" dirty="0"/>
              <a:t>first draft completed by </a:t>
            </a:r>
            <a:r>
              <a:rPr lang="en-US" sz="2000" dirty="0" smtClean="0"/>
              <a:t>12:30pm and sent to your Supervising Sanctuary attorney(s). However, it can be hard to predict how long the meeting will take </a:t>
            </a:r>
            <a:r>
              <a:rPr lang="en-US" sz="2000" dirty="0"/>
              <a:t>and depends on the type of assistance </a:t>
            </a:r>
            <a:r>
              <a:rPr lang="en-US" sz="2000" dirty="0" smtClean="0"/>
              <a:t>the client needs </a:t>
            </a:r>
            <a:r>
              <a:rPr lang="en-US" sz="2000" dirty="0"/>
              <a:t>and whether their </a:t>
            </a:r>
            <a:r>
              <a:rPr lang="en-US" sz="2000" dirty="0" smtClean="0"/>
              <a:t>custody </a:t>
            </a:r>
            <a:r>
              <a:rPr lang="en-US" sz="2000" dirty="0"/>
              <a:t>information is straightforward or requires a little more attention and inquiry</a:t>
            </a:r>
            <a:r>
              <a:rPr lang="en-US" sz="2000" dirty="0" smtClean="0"/>
              <a:t>. </a:t>
            </a:r>
            <a:endParaRPr lang="en-US" sz="2000" dirty="0"/>
          </a:p>
        </p:txBody>
      </p:sp>
    </p:spTree>
    <p:extLst>
      <p:ext uri="{BB962C8B-B14F-4D97-AF65-F5344CB8AC3E}">
        <p14:creationId xmlns:p14="http://schemas.microsoft.com/office/powerpoint/2010/main" val="31747378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2000" b="1" dirty="0">
                <a:hlinkClick r:id="rId2"/>
              </a:rPr>
              <a:t>https://sanctuaryforfamilies.org/pro-bono-resources/</a:t>
            </a:r>
            <a:endParaRPr lang="en-US" sz="2000" b="1" dirty="0"/>
          </a:p>
          <a:p>
            <a:pPr marL="0" indent="0" algn="ctr">
              <a:buNone/>
            </a:pPr>
            <a:endParaRPr lang="en-US" sz="2000" b="1" dirty="0"/>
          </a:p>
          <a:p>
            <a:pPr>
              <a:buFont typeface="Wingdings" panose="05000000000000000000" pitchFamily="2" charset="2"/>
              <a:buChar char="§"/>
            </a:pPr>
            <a:r>
              <a:rPr lang="en-US" sz="2000" dirty="0"/>
              <a:t>Please request access to the Pro Bono Portal </a:t>
            </a:r>
            <a:r>
              <a:rPr lang="en-US" sz="2000" b="1" dirty="0"/>
              <a:t>BEFORE</a:t>
            </a:r>
            <a:r>
              <a:rPr lang="en-US" sz="2000" dirty="0"/>
              <a:t> your clinic date to ensure you have access to all the materials</a:t>
            </a:r>
          </a:p>
          <a:p>
            <a:pPr lvl="1"/>
            <a:r>
              <a:rPr lang="en-US" dirty="0"/>
              <a:t>The portal contains all of the manuals, templates, and instructions you might need to have </a:t>
            </a:r>
            <a:r>
              <a:rPr lang="en-US" dirty="0" smtClean="0"/>
              <a:t>handy</a:t>
            </a:r>
          </a:p>
          <a:p>
            <a:pPr lvl="1"/>
            <a:endParaRPr lang="en-US" sz="2000" dirty="0"/>
          </a:p>
          <a:p>
            <a:pPr>
              <a:buFont typeface="Wingdings" panose="05000000000000000000" pitchFamily="2" charset="2"/>
              <a:buChar char="§"/>
            </a:pPr>
            <a:r>
              <a:rPr lang="en-US" sz="2000" dirty="0"/>
              <a:t>After you log in, search the Resources for “Pro Se” and click </a:t>
            </a:r>
            <a:r>
              <a:rPr lang="en-US" sz="2000" dirty="0" smtClean="0"/>
              <a:t>“Pro Se/Custody Petition </a:t>
            </a:r>
            <a:r>
              <a:rPr lang="en-US" sz="2000" dirty="0"/>
              <a:t>Drafting Clinic” to find the clinic’s main site</a:t>
            </a:r>
          </a:p>
          <a:p>
            <a:endParaRPr lang="en-US" dirty="0"/>
          </a:p>
        </p:txBody>
      </p:sp>
      <p:sp>
        <p:nvSpPr>
          <p:cNvPr id="5" name="TextBox 4"/>
          <p:cNvSpPr txBox="1"/>
          <p:nvPr/>
        </p:nvSpPr>
        <p:spPr>
          <a:xfrm>
            <a:off x="852854" y="351692"/>
            <a:ext cx="7200900" cy="507831"/>
          </a:xfrm>
          <a:prstGeom prst="rect">
            <a:avLst/>
          </a:prstGeom>
          <a:noFill/>
        </p:spPr>
        <p:txBody>
          <a:bodyPr wrap="square" rtlCol="0">
            <a:spAutoFit/>
          </a:bodyPr>
          <a:lstStyle/>
          <a:p>
            <a:pPr algn="ctr"/>
            <a:r>
              <a:rPr lang="en-US" sz="2700" b="1" dirty="0" smtClean="0">
                <a:solidFill>
                  <a:srgbClr val="007BB3"/>
                </a:solidFill>
                <a:latin typeface="Arial" panose="020B0604020202020204" pitchFamily="34" charset="0"/>
                <a:cs typeface="Arial" panose="020B0604020202020204" pitchFamily="34" charset="0"/>
              </a:rPr>
              <a:t>THE PRO BONO PORTAL</a:t>
            </a:r>
            <a:endParaRPr lang="en-US" sz="2700" b="1" dirty="0">
              <a:solidFill>
                <a:srgbClr val="007BB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486266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406" y="2506662"/>
            <a:ext cx="7886700" cy="4351338"/>
          </a:xfrm>
        </p:spPr>
        <p:txBody>
          <a:bodyPr>
            <a:normAutofit/>
          </a:bodyPr>
          <a:lstStyle/>
          <a:p>
            <a:pPr marL="0" indent="0" algn="ctr">
              <a:buNone/>
            </a:pPr>
            <a:r>
              <a:rPr lang="en-US" sz="4400" b="1" dirty="0" smtClean="0"/>
              <a:t>WORKING WITH CLIENTS</a:t>
            </a:r>
            <a:endParaRPr lang="en-US" sz="4400" b="1" dirty="0"/>
          </a:p>
        </p:txBody>
      </p:sp>
    </p:spTree>
    <p:extLst>
      <p:ext uri="{BB962C8B-B14F-4D97-AF65-F5344CB8AC3E}">
        <p14:creationId xmlns:p14="http://schemas.microsoft.com/office/powerpoint/2010/main" val="20254792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 typeface="Wingdings" panose="05000000000000000000" pitchFamily="2" charset="2"/>
              <a:buChar char="§"/>
            </a:pPr>
            <a:r>
              <a:rPr lang="en-US" sz="2000" dirty="0"/>
              <a:t>Domestic violence is a form of gender-based violence that includes, a “pattern of intentionally violent or controlling behavior used by a person against a family member or intimate partner to gain and maintain </a:t>
            </a:r>
            <a:r>
              <a:rPr lang="en-US" sz="2000" b="1" u="sng" dirty="0"/>
              <a:t>power and control</a:t>
            </a:r>
            <a:r>
              <a:rPr lang="en-US" sz="2000" dirty="0"/>
              <a:t> over that person, during and/or after the relationship.” </a:t>
            </a:r>
            <a:endParaRPr lang="en-US" sz="2000" dirty="0" smtClean="0"/>
          </a:p>
          <a:p>
            <a:pPr marL="0" indent="0">
              <a:buNone/>
            </a:pPr>
            <a:r>
              <a:rPr lang="en-US" sz="1800" i="1" dirty="0" smtClean="0"/>
              <a:t>				Compass </a:t>
            </a:r>
            <a:r>
              <a:rPr lang="en-US" sz="1800" i="1" dirty="0"/>
              <a:t>Center for Women and Families</a:t>
            </a:r>
          </a:p>
          <a:p>
            <a:pPr marL="0" indent="0">
              <a:buNone/>
            </a:pPr>
            <a:endParaRPr lang="en-US" sz="2400" dirty="0"/>
          </a:p>
          <a:p>
            <a:endParaRPr lang="en-US" dirty="0"/>
          </a:p>
        </p:txBody>
      </p:sp>
      <p:sp>
        <p:nvSpPr>
          <p:cNvPr id="5" name="TextBox 4"/>
          <p:cNvSpPr txBox="1"/>
          <p:nvPr/>
        </p:nvSpPr>
        <p:spPr>
          <a:xfrm>
            <a:off x="914400" y="800099"/>
            <a:ext cx="7095393" cy="507831"/>
          </a:xfrm>
          <a:prstGeom prst="rect">
            <a:avLst/>
          </a:prstGeom>
          <a:noFill/>
        </p:spPr>
        <p:txBody>
          <a:bodyPr wrap="square" rtlCol="0">
            <a:spAutoFit/>
          </a:bodyPr>
          <a:lstStyle/>
          <a:p>
            <a:pPr algn="ctr"/>
            <a:r>
              <a:rPr lang="en-US" sz="2700" b="1" dirty="0" smtClean="0">
                <a:solidFill>
                  <a:srgbClr val="007BB3"/>
                </a:solidFill>
                <a:latin typeface="Arial" panose="020B0604020202020204" pitchFamily="34" charset="0"/>
                <a:cs typeface="Arial" panose="020B0604020202020204" pitchFamily="34" charset="0"/>
              </a:rPr>
              <a:t>WHAT IS DOMESTIC VIOLENCE?</a:t>
            </a:r>
            <a:endParaRPr lang="en-US" sz="2700" b="1" dirty="0">
              <a:solidFill>
                <a:srgbClr val="007BB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065202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Picture 29"/>
          <p:cNvPicPr>
            <a:picLocks noChangeAspect="1"/>
          </p:cNvPicPr>
          <p:nvPr/>
        </p:nvPicPr>
        <p:blipFill>
          <a:blip r:embed="rId2"/>
          <a:stretch>
            <a:fillRect/>
          </a:stretch>
        </p:blipFill>
        <p:spPr>
          <a:xfrm>
            <a:off x="280380" y="794554"/>
            <a:ext cx="8596105" cy="4712616"/>
          </a:xfrm>
          <a:prstGeom prst="rect">
            <a:avLst/>
          </a:prstGeom>
        </p:spPr>
      </p:pic>
    </p:spTree>
    <p:extLst>
      <p:ext uri="{BB962C8B-B14F-4D97-AF65-F5344CB8AC3E}">
        <p14:creationId xmlns:p14="http://schemas.microsoft.com/office/powerpoint/2010/main" val="85725528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POWER AND CONTROL WHEEL</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14182" y="1825625"/>
            <a:ext cx="4715635" cy="4351338"/>
          </a:xfrm>
          <a:prstGeom prst="rect">
            <a:avLst/>
          </a:prstGeom>
        </p:spPr>
      </p:pic>
    </p:spTree>
    <p:extLst>
      <p:ext uri="{BB962C8B-B14F-4D97-AF65-F5344CB8AC3E}">
        <p14:creationId xmlns:p14="http://schemas.microsoft.com/office/powerpoint/2010/main" val="2564987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214715" y="325122"/>
            <a:ext cx="8686800" cy="761851"/>
          </a:xfrm>
        </p:spPr>
        <p:txBody>
          <a:bodyPr>
            <a:noAutofit/>
          </a:bodyPr>
          <a:lstStyle/>
          <a:p>
            <a:pPr algn="ctr" eaLnBrk="1" hangingPunct="1"/>
            <a:r>
              <a:rPr lang="en-US" altLang="en-US" sz="2800" b="1" dirty="0" smtClean="0">
                <a:latin typeface="Arial" panose="020B0604020202020204" pitchFamily="34" charset="0"/>
                <a:cs typeface="Arial" panose="020B0604020202020204" pitchFamily="34" charset="0"/>
              </a:rPr>
              <a:t>What Do Domestic </a:t>
            </a:r>
            <a:r>
              <a:rPr lang="en-US" altLang="en-US" sz="2800" b="1" dirty="0">
                <a:latin typeface="Arial" panose="020B0604020202020204" pitchFamily="34" charset="0"/>
                <a:cs typeface="Arial" panose="020B0604020202020204" pitchFamily="34" charset="0"/>
              </a:rPr>
              <a:t>V</a:t>
            </a:r>
            <a:r>
              <a:rPr lang="en-US" altLang="en-US" sz="2800" b="1" dirty="0" smtClean="0">
                <a:latin typeface="Arial" panose="020B0604020202020204" pitchFamily="34" charset="0"/>
                <a:cs typeface="Arial" panose="020B0604020202020204" pitchFamily="34" charset="0"/>
              </a:rPr>
              <a:t>iolence Survivors </a:t>
            </a:r>
            <a:r>
              <a:rPr lang="en-US" altLang="en-US" sz="2800" b="1" dirty="0">
                <a:latin typeface="Arial" panose="020B0604020202020204" pitchFamily="34" charset="0"/>
                <a:cs typeface="Arial" panose="020B0604020202020204" pitchFamily="34" charset="0"/>
              </a:rPr>
              <a:t>L</a:t>
            </a:r>
            <a:r>
              <a:rPr lang="en-US" altLang="en-US" sz="2800" b="1" dirty="0" smtClean="0">
                <a:latin typeface="Arial" panose="020B0604020202020204" pitchFamily="34" charset="0"/>
                <a:cs typeface="Arial" panose="020B0604020202020204" pitchFamily="34" charset="0"/>
              </a:rPr>
              <a:t>ook </a:t>
            </a:r>
            <a:r>
              <a:rPr lang="en-US" altLang="en-US" sz="2800" b="1" dirty="0">
                <a:latin typeface="Arial" panose="020B0604020202020204" pitchFamily="34" charset="0"/>
                <a:cs typeface="Arial" panose="020B0604020202020204" pitchFamily="34" charset="0"/>
              </a:rPr>
              <a:t>L</a:t>
            </a:r>
            <a:r>
              <a:rPr lang="en-US" altLang="en-US" sz="2800" b="1" dirty="0" smtClean="0">
                <a:latin typeface="Arial" panose="020B0604020202020204" pitchFamily="34" charset="0"/>
                <a:cs typeface="Arial" panose="020B0604020202020204" pitchFamily="34" charset="0"/>
              </a:rPr>
              <a:t>ike? </a:t>
            </a:r>
          </a:p>
        </p:txBody>
      </p:sp>
      <p:sp>
        <p:nvSpPr>
          <p:cNvPr id="5" name="Rectangle 3"/>
          <p:cNvSpPr>
            <a:spLocks noGrp="1" noChangeArrowheads="1"/>
          </p:cNvSpPr>
          <p:nvPr>
            <p:ph idx="1"/>
          </p:nvPr>
        </p:nvSpPr>
        <p:spPr>
          <a:xfrm>
            <a:off x="6200692" y="1683765"/>
            <a:ext cx="2714706" cy="1323439"/>
          </a:xfrm>
        </p:spPr>
        <p:txBody>
          <a:bodyPr>
            <a:normAutofit/>
          </a:bodyPr>
          <a:lstStyle/>
          <a:p>
            <a:pPr marL="34290" indent="0">
              <a:buNone/>
            </a:pPr>
            <a:r>
              <a:rPr lang="en-US" altLang="en-US" sz="1600" dirty="0">
                <a:solidFill>
                  <a:schemeClr val="tx1"/>
                </a:solidFill>
                <a:latin typeface="Arial" panose="020B0604020202020204" pitchFamily="34" charset="0"/>
                <a:cs typeface="Arial" panose="020B0604020202020204" pitchFamily="34" charset="0"/>
              </a:rPr>
              <a:t>Women in the </a:t>
            </a:r>
            <a:r>
              <a:rPr lang="en-US" altLang="en-US" sz="1600" b="1" dirty="0">
                <a:solidFill>
                  <a:schemeClr val="tx1"/>
                </a:solidFill>
                <a:latin typeface="Arial" panose="020B0604020202020204" pitchFamily="34" charset="0"/>
                <a:cs typeface="Arial" panose="020B0604020202020204" pitchFamily="34" charset="0"/>
              </a:rPr>
              <a:t>lowest income </a:t>
            </a:r>
            <a:r>
              <a:rPr lang="en-US" altLang="en-US" sz="1600" dirty="0" smtClean="0">
                <a:solidFill>
                  <a:schemeClr val="tx1"/>
                </a:solidFill>
                <a:latin typeface="Arial" panose="020B0604020202020204" pitchFamily="34" charset="0"/>
                <a:cs typeface="Arial" panose="020B0604020202020204" pitchFamily="34" charset="0"/>
              </a:rPr>
              <a:t>households have</a:t>
            </a:r>
            <a:r>
              <a:rPr lang="en-US" altLang="en-US" sz="1600" b="1" dirty="0" smtClean="0">
                <a:solidFill>
                  <a:schemeClr val="tx1"/>
                </a:solidFill>
                <a:latin typeface="Arial" panose="020B0604020202020204" pitchFamily="34" charset="0"/>
                <a:cs typeface="Arial" panose="020B0604020202020204" pitchFamily="34" charset="0"/>
              </a:rPr>
              <a:t> 7x </a:t>
            </a:r>
            <a:r>
              <a:rPr lang="en-US" altLang="en-US" sz="1600" dirty="0" smtClean="0">
                <a:solidFill>
                  <a:schemeClr val="tx1"/>
                </a:solidFill>
                <a:latin typeface="Arial" panose="020B0604020202020204" pitchFamily="34" charset="0"/>
                <a:cs typeface="Arial" panose="020B0604020202020204" pitchFamily="34" charset="0"/>
              </a:rPr>
              <a:t>the </a:t>
            </a:r>
            <a:r>
              <a:rPr lang="en-US" altLang="en-US" sz="1600" dirty="0">
                <a:solidFill>
                  <a:schemeClr val="tx1"/>
                </a:solidFill>
                <a:latin typeface="Arial" panose="020B0604020202020204" pitchFamily="34" charset="0"/>
                <a:cs typeface="Arial" panose="020B0604020202020204" pitchFamily="34" charset="0"/>
              </a:rPr>
              <a:t>rate of abuse </a:t>
            </a:r>
            <a:r>
              <a:rPr lang="en-US" altLang="en-US" sz="1600" dirty="0" smtClean="0">
                <a:solidFill>
                  <a:schemeClr val="tx1"/>
                </a:solidFill>
                <a:latin typeface="Arial" panose="020B0604020202020204" pitchFamily="34" charset="0"/>
                <a:cs typeface="Arial" panose="020B0604020202020204" pitchFamily="34" charset="0"/>
              </a:rPr>
              <a:t>of women in the</a:t>
            </a:r>
            <a:r>
              <a:rPr lang="en-US" altLang="en-US" sz="1600" b="1" dirty="0" smtClean="0">
                <a:solidFill>
                  <a:schemeClr val="tx1"/>
                </a:solidFill>
                <a:latin typeface="Arial" panose="020B0604020202020204" pitchFamily="34" charset="0"/>
                <a:cs typeface="Arial" panose="020B0604020202020204" pitchFamily="34" charset="0"/>
              </a:rPr>
              <a:t> highest </a:t>
            </a:r>
            <a:r>
              <a:rPr lang="en-US" altLang="en-US" sz="1600" b="1" dirty="0">
                <a:solidFill>
                  <a:schemeClr val="tx1"/>
                </a:solidFill>
                <a:latin typeface="Arial" panose="020B0604020202020204" pitchFamily="34" charset="0"/>
                <a:cs typeface="Arial" panose="020B0604020202020204" pitchFamily="34" charset="0"/>
              </a:rPr>
              <a:t>income </a:t>
            </a:r>
            <a:r>
              <a:rPr lang="en-US" altLang="en-US" sz="1600" dirty="0" smtClean="0">
                <a:solidFill>
                  <a:schemeClr val="tx1"/>
                </a:solidFill>
                <a:latin typeface="Arial" panose="020B0604020202020204" pitchFamily="34" charset="0"/>
                <a:cs typeface="Arial" panose="020B0604020202020204" pitchFamily="34" charset="0"/>
              </a:rPr>
              <a:t>households.</a:t>
            </a:r>
            <a:endParaRPr lang="en-US" altLang="en-US" sz="1600" dirty="0">
              <a:solidFill>
                <a:schemeClr val="tx1"/>
              </a:solidFill>
              <a:latin typeface="Arial" panose="020B0604020202020204" pitchFamily="34" charset="0"/>
              <a:cs typeface="Arial" panose="020B0604020202020204" pitchFamily="34" charset="0"/>
            </a:endParaRPr>
          </a:p>
          <a:p>
            <a:pPr eaLnBrk="1" hangingPunct="1">
              <a:buFont typeface="Wingdings" panose="05000000000000000000" pitchFamily="2" charset="2"/>
              <a:buChar char="Ø"/>
            </a:pPr>
            <a:endParaRPr lang="en-US" altLang="en-US" sz="1500" b="1" dirty="0" smtClean="0">
              <a:latin typeface="Garamond" panose="02020404030301010803" pitchFamily="18" charset="0"/>
            </a:endParaRPr>
          </a:p>
        </p:txBody>
      </p:sp>
      <p:sp>
        <p:nvSpPr>
          <p:cNvPr id="6" name="TextBox 5"/>
          <p:cNvSpPr txBox="1"/>
          <p:nvPr/>
        </p:nvSpPr>
        <p:spPr>
          <a:xfrm>
            <a:off x="457200" y="1231518"/>
            <a:ext cx="8319640" cy="400110"/>
          </a:xfrm>
          <a:prstGeom prst="rect">
            <a:avLst/>
          </a:prstGeom>
          <a:noFill/>
        </p:spPr>
        <p:txBody>
          <a:bodyPr wrap="square" rtlCol="0">
            <a:spAutoFit/>
          </a:bodyPr>
          <a:lstStyle/>
          <a:p>
            <a:r>
              <a:rPr lang="en-US" sz="2000" b="1" dirty="0" smtClean="0">
                <a:solidFill>
                  <a:schemeClr val="accent1">
                    <a:lumMod val="50000"/>
                  </a:schemeClr>
                </a:solidFill>
                <a:latin typeface="Arial" panose="020B0604020202020204" pitchFamily="34" charset="0"/>
                <a:cs typeface="Arial" panose="020B0604020202020204" pitchFamily="34" charset="0"/>
              </a:rPr>
              <a:t>        Gender		       Ethnicity	            Socioeconomic status</a:t>
            </a:r>
            <a:endParaRPr lang="en-US" sz="2000" b="1" dirty="0">
              <a:solidFill>
                <a:schemeClr val="accent1">
                  <a:lumMod val="50000"/>
                </a:schemeClr>
              </a:solidFill>
              <a:latin typeface="Arial" panose="020B0604020202020204" pitchFamily="34" charset="0"/>
              <a:cs typeface="Arial" panose="020B0604020202020204" pitchFamily="34" charset="0"/>
            </a:endParaRPr>
          </a:p>
        </p:txBody>
      </p:sp>
      <p:sp>
        <p:nvSpPr>
          <p:cNvPr id="7" name="TextBox 6"/>
          <p:cNvSpPr txBox="1"/>
          <p:nvPr/>
        </p:nvSpPr>
        <p:spPr>
          <a:xfrm>
            <a:off x="289332" y="1631628"/>
            <a:ext cx="2620108" cy="1323439"/>
          </a:xfrm>
          <a:prstGeom prst="rect">
            <a:avLst/>
          </a:prstGeom>
          <a:noFill/>
        </p:spPr>
        <p:txBody>
          <a:bodyPr wrap="square" rtlCol="0">
            <a:spAutoFit/>
          </a:bodyPr>
          <a:lstStyle/>
          <a:p>
            <a:r>
              <a:rPr lang="en-US" sz="1600" b="1" dirty="0" smtClean="0">
                <a:latin typeface="Arial" panose="020B0604020202020204" pitchFamily="34" charset="0"/>
                <a:cs typeface="Arial" panose="020B0604020202020204" pitchFamily="34" charset="0"/>
              </a:rPr>
              <a:t>1 </a:t>
            </a:r>
            <a:r>
              <a:rPr lang="en-US" sz="1600" b="1" dirty="0">
                <a:latin typeface="Arial" panose="020B0604020202020204" pitchFamily="34" charset="0"/>
                <a:cs typeface="Arial" panose="020B0604020202020204" pitchFamily="34" charset="0"/>
              </a:rPr>
              <a:t>in 4 </a:t>
            </a:r>
            <a:r>
              <a:rPr lang="en-US" sz="1600" b="1" dirty="0" smtClean="0">
                <a:latin typeface="Arial" panose="020B0604020202020204" pitchFamily="34" charset="0"/>
                <a:cs typeface="Arial" panose="020B0604020202020204" pitchFamily="34" charset="0"/>
              </a:rPr>
              <a:t>women </a:t>
            </a:r>
            <a:r>
              <a:rPr lang="en-US" sz="1600" dirty="0" smtClean="0">
                <a:latin typeface="Arial" panose="020B0604020202020204" pitchFamily="34" charset="0"/>
                <a:cs typeface="Arial" panose="020B0604020202020204" pitchFamily="34" charset="0"/>
              </a:rPr>
              <a:t>and</a:t>
            </a:r>
            <a:r>
              <a:rPr lang="en-US" sz="1600" dirty="0">
                <a:latin typeface="Arial" panose="020B0604020202020204" pitchFamily="34" charset="0"/>
                <a:cs typeface="Arial" panose="020B0604020202020204" pitchFamily="34" charset="0"/>
              </a:rPr>
              <a:t> </a:t>
            </a:r>
            <a:r>
              <a:rPr lang="en-US" sz="1600" b="1" dirty="0" smtClean="0">
                <a:latin typeface="Arial" panose="020B0604020202020204" pitchFamily="34" charset="0"/>
                <a:cs typeface="Arial" panose="020B0604020202020204" pitchFamily="34" charset="0"/>
              </a:rPr>
              <a:t>1 </a:t>
            </a:r>
            <a:r>
              <a:rPr lang="en-US" sz="1600" b="1" dirty="0">
                <a:latin typeface="Arial" panose="020B0604020202020204" pitchFamily="34" charset="0"/>
                <a:cs typeface="Arial" panose="020B0604020202020204" pitchFamily="34" charset="0"/>
              </a:rPr>
              <a:t>in 9 </a:t>
            </a:r>
            <a:r>
              <a:rPr lang="en-US" sz="1600" b="1" dirty="0" smtClean="0">
                <a:latin typeface="Arial" panose="020B0604020202020204" pitchFamily="34" charset="0"/>
                <a:cs typeface="Arial" panose="020B0604020202020204" pitchFamily="34" charset="0"/>
              </a:rPr>
              <a:t>men </a:t>
            </a:r>
            <a:r>
              <a:rPr lang="en-US" sz="1600" dirty="0" smtClean="0">
                <a:latin typeface="Arial" panose="020B0604020202020204" pitchFamily="34" charset="0"/>
                <a:cs typeface="Arial" panose="020B0604020202020204" pitchFamily="34" charset="0"/>
              </a:rPr>
              <a:t>experience </a:t>
            </a:r>
            <a:r>
              <a:rPr lang="en-US" sz="1600" dirty="0">
                <a:latin typeface="Arial" panose="020B0604020202020204" pitchFamily="34" charset="0"/>
                <a:cs typeface="Arial" panose="020B0604020202020204" pitchFamily="34" charset="0"/>
              </a:rPr>
              <a:t>severe intimate partner physical violence, sexual violence, and/or </a:t>
            </a:r>
            <a:r>
              <a:rPr lang="en-US" sz="1600" dirty="0" smtClean="0">
                <a:latin typeface="Arial" panose="020B0604020202020204" pitchFamily="34" charset="0"/>
                <a:cs typeface="Arial" panose="020B0604020202020204" pitchFamily="34" charset="0"/>
              </a:rPr>
              <a:t>stalking.</a:t>
            </a:r>
            <a:endParaRPr lang="en-US" sz="1600" dirty="0">
              <a:latin typeface="Arial" panose="020B0604020202020204" pitchFamily="34" charset="0"/>
              <a:cs typeface="Arial" panose="020B0604020202020204" pitchFamily="34" charset="0"/>
            </a:endParaRPr>
          </a:p>
        </p:txBody>
      </p:sp>
      <p:sp>
        <p:nvSpPr>
          <p:cNvPr id="8" name="TextBox 7"/>
          <p:cNvSpPr txBox="1"/>
          <p:nvPr/>
        </p:nvSpPr>
        <p:spPr>
          <a:xfrm>
            <a:off x="3369688" y="1631628"/>
            <a:ext cx="2376854" cy="1569660"/>
          </a:xfrm>
          <a:prstGeom prst="rect">
            <a:avLst/>
          </a:prstGeom>
          <a:noFill/>
        </p:spPr>
        <p:txBody>
          <a:bodyPr wrap="square" rtlCol="0">
            <a:spAutoFit/>
          </a:bodyPr>
          <a:lstStyle/>
          <a:p>
            <a:r>
              <a:rPr lang="en-US" sz="1600" b="1" dirty="0" smtClean="0">
                <a:latin typeface="Arial" panose="020B0604020202020204" pitchFamily="34" charset="0"/>
                <a:cs typeface="Arial" panose="020B0604020202020204" pitchFamily="34" charset="0"/>
              </a:rPr>
              <a:t>African-American women</a:t>
            </a:r>
            <a:r>
              <a:rPr lang="en-US" sz="1600" dirty="0" smtClean="0">
                <a:latin typeface="Arial" panose="020B0604020202020204" pitchFamily="34" charset="0"/>
                <a:cs typeface="Arial" panose="020B0604020202020204" pitchFamily="34" charset="0"/>
              </a:rPr>
              <a:t> have a</a:t>
            </a:r>
            <a:r>
              <a:rPr lang="en-US" sz="1600" b="1" dirty="0" smtClean="0">
                <a:latin typeface="Arial" panose="020B0604020202020204" pitchFamily="34" charset="0"/>
                <a:cs typeface="Arial" panose="020B0604020202020204" pitchFamily="34" charset="0"/>
              </a:rPr>
              <a:t> 35% </a:t>
            </a:r>
            <a:r>
              <a:rPr lang="en-US" sz="1600" dirty="0" smtClean="0">
                <a:latin typeface="Arial" panose="020B0604020202020204" pitchFamily="34" charset="0"/>
                <a:cs typeface="Arial" panose="020B0604020202020204" pitchFamily="34" charset="0"/>
              </a:rPr>
              <a:t>higher rate of IPV than white women, and </a:t>
            </a:r>
            <a:r>
              <a:rPr lang="en-US" sz="1600" b="1" dirty="0" smtClean="0">
                <a:latin typeface="Arial" panose="020B0604020202020204" pitchFamily="34" charset="0"/>
                <a:cs typeface="Arial" panose="020B0604020202020204" pitchFamily="34" charset="0"/>
              </a:rPr>
              <a:t>2.5x </a:t>
            </a:r>
            <a:r>
              <a:rPr lang="en-US" sz="1600" dirty="0" smtClean="0">
                <a:latin typeface="Arial" panose="020B0604020202020204" pitchFamily="34" charset="0"/>
                <a:cs typeface="Arial" panose="020B0604020202020204" pitchFamily="34" charset="0"/>
              </a:rPr>
              <a:t>that of women of other races.</a:t>
            </a:r>
          </a:p>
        </p:txBody>
      </p:sp>
      <p:sp>
        <p:nvSpPr>
          <p:cNvPr id="9" name="TextBox 8"/>
          <p:cNvSpPr txBox="1"/>
          <p:nvPr/>
        </p:nvSpPr>
        <p:spPr>
          <a:xfrm>
            <a:off x="214715" y="4110535"/>
            <a:ext cx="8487508" cy="400110"/>
          </a:xfrm>
          <a:prstGeom prst="rect">
            <a:avLst/>
          </a:prstGeom>
          <a:noFill/>
        </p:spPr>
        <p:txBody>
          <a:bodyPr wrap="square" rtlCol="0">
            <a:spAutoFit/>
          </a:bodyPr>
          <a:lstStyle/>
          <a:p>
            <a:pPr>
              <a:buClr>
                <a:schemeClr val="accent1"/>
              </a:buClr>
            </a:pPr>
            <a:r>
              <a:rPr lang="en-US" sz="2000" b="1" dirty="0" smtClean="0">
                <a:solidFill>
                  <a:schemeClr val="accent1">
                    <a:lumMod val="50000"/>
                  </a:schemeClr>
                </a:solidFill>
                <a:latin typeface="Arial" panose="020B0604020202020204" pitchFamily="34" charset="0"/>
                <a:cs typeface="Arial" panose="020B0604020202020204" pitchFamily="34" charset="0"/>
              </a:rPr>
              <a:t>             Age		</a:t>
            </a:r>
            <a:r>
              <a:rPr lang="en-US" sz="2000" b="1" dirty="0">
                <a:solidFill>
                  <a:schemeClr val="accent1">
                    <a:lumMod val="50000"/>
                  </a:schemeClr>
                </a:solidFill>
                <a:latin typeface="Arial" panose="020B0604020202020204" pitchFamily="34" charset="0"/>
                <a:cs typeface="Arial" panose="020B0604020202020204" pitchFamily="34" charset="0"/>
              </a:rPr>
              <a:t> </a:t>
            </a:r>
            <a:r>
              <a:rPr lang="en-US" sz="2000" b="1" dirty="0" smtClean="0">
                <a:solidFill>
                  <a:schemeClr val="accent1">
                    <a:lumMod val="50000"/>
                  </a:schemeClr>
                </a:solidFill>
                <a:latin typeface="Arial" panose="020B0604020202020204" pitchFamily="34" charset="0"/>
                <a:cs typeface="Arial" panose="020B0604020202020204" pitchFamily="34" charset="0"/>
              </a:rPr>
              <a:t>             Ability</a:t>
            </a:r>
            <a:r>
              <a:rPr lang="en-US" sz="2000" b="1" dirty="0">
                <a:solidFill>
                  <a:schemeClr val="accent1">
                    <a:lumMod val="50000"/>
                  </a:schemeClr>
                </a:solidFill>
                <a:latin typeface="Arial" panose="020B0604020202020204" pitchFamily="34" charset="0"/>
                <a:cs typeface="Arial" panose="020B0604020202020204" pitchFamily="34" charset="0"/>
              </a:rPr>
              <a:t>	</a:t>
            </a:r>
            <a:r>
              <a:rPr lang="en-US" sz="2000" b="1" dirty="0" smtClean="0">
                <a:solidFill>
                  <a:schemeClr val="accent1">
                    <a:lumMod val="50000"/>
                  </a:schemeClr>
                </a:solidFill>
                <a:latin typeface="Arial" panose="020B0604020202020204" pitchFamily="34" charset="0"/>
                <a:cs typeface="Arial" panose="020B0604020202020204" pitchFamily="34" charset="0"/>
              </a:rPr>
              <a:t>	        Sexual Orientation</a:t>
            </a:r>
            <a:endParaRPr lang="en-US" sz="2000" b="1" dirty="0">
              <a:solidFill>
                <a:schemeClr val="accent1">
                  <a:lumMod val="50000"/>
                </a:schemeClr>
              </a:solidFill>
              <a:latin typeface="Arial" panose="020B0604020202020204" pitchFamily="34" charset="0"/>
              <a:cs typeface="Arial" panose="020B0604020202020204" pitchFamily="34" charset="0"/>
            </a:endParaRPr>
          </a:p>
        </p:txBody>
      </p:sp>
      <p:sp>
        <p:nvSpPr>
          <p:cNvPr id="10" name="Content Placeholder 5"/>
          <p:cNvSpPr txBox="1">
            <a:spLocks/>
          </p:cNvSpPr>
          <p:nvPr/>
        </p:nvSpPr>
        <p:spPr>
          <a:xfrm>
            <a:off x="3219812" y="4648914"/>
            <a:ext cx="2676606" cy="1575936"/>
          </a:xfrm>
          <a:prstGeom prst="rect">
            <a:avLst/>
          </a:prstGeom>
        </p:spPr>
        <p:txBody>
          <a:bodyPr vert="horz" lIns="91440" tIns="45720" rIns="91440" bIns="45720" rtlCol="0">
            <a:normAutofit/>
          </a:bodyPr>
          <a:lstStyle>
            <a:lvl1pPr marL="171450" indent="-137160" algn="l" defTabSz="685800" rtl="0" eaLnBrk="1" latinLnBrk="0" hangingPunct="1">
              <a:lnSpc>
                <a:spcPct val="90000"/>
              </a:lnSpc>
              <a:spcBef>
                <a:spcPts val="1050"/>
              </a:spcBef>
              <a:buClr>
                <a:schemeClr val="accent1"/>
              </a:buClr>
              <a:buSzPct val="80000"/>
              <a:buFont typeface="Corbel" pitchFamily="34" charset="0"/>
              <a:buChar char="•"/>
              <a:defRPr sz="1650" kern="1200">
                <a:solidFill>
                  <a:schemeClr val="tx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500" kern="1200">
                <a:solidFill>
                  <a:schemeClr val="tx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350" kern="1200">
                <a:solidFill>
                  <a:schemeClr val="tx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tx1"/>
                </a:solidFill>
                <a:latin typeface="+mn-lt"/>
                <a:ea typeface="+mn-ea"/>
                <a:cs typeface="+mn-cs"/>
              </a:defRPr>
            </a:lvl4pPr>
            <a:lvl5pPr marL="96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tx1"/>
                </a:solidFill>
                <a:latin typeface="+mn-lt"/>
                <a:ea typeface="+mn-ea"/>
                <a:cs typeface="+mn-cs"/>
              </a:defRPr>
            </a:lvl5pPr>
            <a:lvl6pPr marL="12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5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5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5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pPr marL="34290" indent="0" fontAlgn="auto">
              <a:spcAft>
                <a:spcPts val="0"/>
              </a:spcAft>
              <a:buFont typeface="Corbel" pitchFamily="34" charset="0"/>
              <a:buNone/>
            </a:pPr>
            <a:r>
              <a:rPr lang="en-US" sz="1600" dirty="0" smtClean="0">
                <a:latin typeface="Arial" panose="020B0604020202020204" pitchFamily="34" charset="0"/>
                <a:cs typeface="Arial" panose="020B0604020202020204" pitchFamily="34" charset="0"/>
              </a:rPr>
              <a:t>Women with disabilities are </a:t>
            </a:r>
            <a:r>
              <a:rPr lang="en-US" sz="1600" b="1" dirty="0" smtClean="0">
                <a:latin typeface="Arial" panose="020B0604020202020204" pitchFamily="34" charset="0"/>
                <a:cs typeface="Arial" panose="020B0604020202020204" pitchFamily="34" charset="0"/>
              </a:rPr>
              <a:t>12.1% more likely </a:t>
            </a:r>
            <a:r>
              <a:rPr lang="en-US" sz="1600" dirty="0" smtClean="0">
                <a:latin typeface="Arial" panose="020B0604020202020204" pitchFamily="34" charset="0"/>
                <a:cs typeface="Arial" panose="020B0604020202020204" pitchFamily="34" charset="0"/>
              </a:rPr>
              <a:t>to have experienced intimate partner violence as compared with those without disabilities.</a:t>
            </a:r>
            <a:endParaRPr lang="en-US" sz="1600" dirty="0">
              <a:latin typeface="Arial" panose="020B0604020202020204" pitchFamily="34" charset="0"/>
              <a:cs typeface="Arial" panose="020B0604020202020204" pitchFamily="34" charset="0"/>
            </a:endParaRPr>
          </a:p>
        </p:txBody>
      </p:sp>
      <p:sp>
        <p:nvSpPr>
          <p:cNvPr id="11" name="Rectangle 10"/>
          <p:cNvSpPr/>
          <p:nvPr/>
        </p:nvSpPr>
        <p:spPr>
          <a:xfrm>
            <a:off x="289332" y="4648914"/>
            <a:ext cx="2657036" cy="1815882"/>
          </a:xfrm>
          <a:prstGeom prst="rect">
            <a:avLst/>
          </a:prstGeom>
        </p:spPr>
        <p:txBody>
          <a:bodyPr wrap="square">
            <a:spAutoFit/>
          </a:bodyPr>
          <a:lstStyle/>
          <a:p>
            <a:pPr marL="34290" fontAlgn="auto">
              <a:spcAft>
                <a:spcPts val="0"/>
              </a:spcAft>
            </a:pPr>
            <a:r>
              <a:rPr lang="en-US" altLang="en-US" sz="1600" dirty="0" smtClean="0">
                <a:latin typeface="Arial" panose="020B0604020202020204" pitchFamily="34" charset="0"/>
                <a:cs typeface="Arial" panose="020B0604020202020204" pitchFamily="34" charset="0"/>
              </a:rPr>
              <a:t>Women ages </a:t>
            </a:r>
            <a:r>
              <a:rPr lang="en-US" altLang="en-US" sz="1600" b="1" dirty="0">
                <a:latin typeface="Arial" panose="020B0604020202020204" pitchFamily="34" charset="0"/>
                <a:cs typeface="Arial" panose="020B0604020202020204" pitchFamily="34" charset="0"/>
              </a:rPr>
              <a:t>16-24</a:t>
            </a:r>
            <a:r>
              <a:rPr lang="en-US" altLang="en-US" sz="1600" dirty="0">
                <a:latin typeface="Arial" panose="020B0604020202020204" pitchFamily="34" charset="0"/>
                <a:cs typeface="Arial" panose="020B0604020202020204" pitchFamily="34" charset="0"/>
              </a:rPr>
              <a:t> are </a:t>
            </a:r>
            <a:r>
              <a:rPr lang="en-US" altLang="en-US" sz="1600" dirty="0" smtClean="0">
                <a:latin typeface="Arial" panose="020B0604020202020204" pitchFamily="34" charset="0"/>
                <a:cs typeface="Arial" panose="020B0604020202020204" pitchFamily="34" charset="0"/>
              </a:rPr>
              <a:t>most at-risk </a:t>
            </a:r>
            <a:r>
              <a:rPr lang="en-US" altLang="en-US" sz="1600" dirty="0">
                <a:latin typeface="Arial" panose="020B0604020202020204" pitchFamily="34" charset="0"/>
                <a:cs typeface="Arial" panose="020B0604020202020204" pitchFamily="34" charset="0"/>
              </a:rPr>
              <a:t>for experiencing sexual assault and those </a:t>
            </a:r>
            <a:r>
              <a:rPr lang="en-US" altLang="en-US" sz="1600" b="1" dirty="0">
                <a:latin typeface="Arial" panose="020B0604020202020204" pitchFamily="34" charset="0"/>
                <a:cs typeface="Arial" panose="020B0604020202020204" pitchFamily="34" charset="0"/>
              </a:rPr>
              <a:t>20-24 years of age </a:t>
            </a:r>
            <a:r>
              <a:rPr lang="en-US" altLang="en-US" sz="1600" dirty="0">
                <a:latin typeface="Arial" panose="020B0604020202020204" pitchFamily="34" charset="0"/>
                <a:cs typeface="Arial" panose="020B0604020202020204" pitchFamily="34" charset="0"/>
              </a:rPr>
              <a:t>are at the greatest risk of nonfatal intimate </a:t>
            </a:r>
            <a:r>
              <a:rPr lang="en-US" altLang="en-US" sz="1600" dirty="0" smtClean="0">
                <a:latin typeface="Arial" panose="020B0604020202020204" pitchFamily="34" charset="0"/>
                <a:cs typeface="Arial" panose="020B0604020202020204" pitchFamily="34" charset="0"/>
              </a:rPr>
              <a:t>partner violence.</a:t>
            </a:r>
            <a:endParaRPr lang="en-US" sz="1600" b="1" dirty="0">
              <a:latin typeface="Arial" panose="020B0604020202020204" pitchFamily="34" charset="0"/>
              <a:cs typeface="Arial" panose="020B0604020202020204" pitchFamily="34" charset="0"/>
            </a:endParaRPr>
          </a:p>
        </p:txBody>
      </p:sp>
      <p:sp>
        <p:nvSpPr>
          <p:cNvPr id="12" name="Rectangle 11"/>
          <p:cNvSpPr/>
          <p:nvPr/>
        </p:nvSpPr>
        <p:spPr>
          <a:xfrm>
            <a:off x="6424423" y="4648914"/>
            <a:ext cx="2267243" cy="1569660"/>
          </a:xfrm>
          <a:prstGeom prst="rect">
            <a:avLst/>
          </a:prstGeom>
        </p:spPr>
        <p:txBody>
          <a:bodyPr wrap="square">
            <a:spAutoFit/>
          </a:bodyPr>
          <a:lstStyle/>
          <a:p>
            <a:pPr marL="34290" indent="0" fontAlgn="auto">
              <a:spcAft>
                <a:spcPts val="0"/>
              </a:spcAft>
              <a:buFont typeface="Corbel" pitchFamily="34" charset="0"/>
              <a:buNone/>
            </a:pPr>
            <a:r>
              <a:rPr lang="en-US" sz="1600" dirty="0" smtClean="0">
                <a:latin typeface="Arial" panose="020B0604020202020204" pitchFamily="34" charset="0"/>
                <a:cs typeface="Arial" panose="020B0604020202020204" pitchFamily="34" charset="0"/>
              </a:rPr>
              <a:t>Domestic violence occurs in LGBTQ relationships at </a:t>
            </a:r>
            <a:r>
              <a:rPr lang="en-US" sz="1600" b="1" dirty="0" smtClean="0">
                <a:latin typeface="Arial" panose="020B0604020202020204" pitchFamily="34" charset="0"/>
                <a:cs typeface="Arial" panose="020B0604020202020204" pitchFamily="34" charset="0"/>
              </a:rPr>
              <a:t>similar </a:t>
            </a:r>
            <a:r>
              <a:rPr lang="en-US" sz="1600" dirty="0" smtClean="0">
                <a:latin typeface="Arial" panose="020B0604020202020204" pitchFamily="34" charset="0"/>
                <a:cs typeface="Arial" panose="020B0604020202020204" pitchFamily="34" charset="0"/>
              </a:rPr>
              <a:t>or</a:t>
            </a:r>
            <a:r>
              <a:rPr lang="en-US" sz="1600" b="1" dirty="0" smtClean="0">
                <a:latin typeface="Arial" panose="020B0604020202020204" pitchFamily="34" charset="0"/>
                <a:cs typeface="Arial" panose="020B0604020202020204" pitchFamily="34" charset="0"/>
              </a:rPr>
              <a:t> higher rates </a:t>
            </a:r>
            <a:r>
              <a:rPr lang="en-US" sz="1600" dirty="0" smtClean="0">
                <a:latin typeface="Arial" panose="020B0604020202020204" pitchFamily="34" charset="0"/>
                <a:cs typeface="Arial" panose="020B0604020202020204" pitchFamily="34" charset="0"/>
              </a:rPr>
              <a:t>than in heterosexual ones.</a:t>
            </a:r>
            <a:endParaRPr lang="en-US" sz="1600" dirty="0">
              <a:latin typeface="Arial" panose="020B0604020202020204" pitchFamily="34" charset="0"/>
              <a:cs typeface="Arial" panose="020B0604020202020204" pitchFamily="34" charset="0"/>
            </a:endParaRPr>
          </a:p>
        </p:txBody>
      </p:sp>
      <p:sp>
        <p:nvSpPr>
          <p:cNvPr id="13" name="TextBox 12"/>
          <p:cNvSpPr txBox="1"/>
          <p:nvPr/>
        </p:nvSpPr>
        <p:spPr>
          <a:xfrm>
            <a:off x="427892" y="3207259"/>
            <a:ext cx="8411308" cy="538609"/>
          </a:xfrm>
          <a:prstGeom prst="rect">
            <a:avLst/>
          </a:prstGeom>
          <a:solidFill>
            <a:srgbClr val="007BB3"/>
          </a:solidFill>
        </p:spPr>
        <p:txBody>
          <a:bodyPr wrap="square" rtlCol="0">
            <a:spAutoFit/>
          </a:bodyPr>
          <a:lstStyle/>
          <a:p>
            <a:pPr algn="ctr"/>
            <a:r>
              <a:rPr lang="en-US" sz="2900" i="1" u="sng" dirty="0" smtClean="0">
                <a:solidFill>
                  <a:schemeClr val="bg1"/>
                </a:solidFill>
                <a:latin typeface="Arial" panose="020B0604020202020204" pitchFamily="34" charset="0"/>
                <a:cs typeface="Arial" panose="020B0604020202020204" pitchFamily="34" charset="0"/>
              </a:rPr>
              <a:t>Anyone</a:t>
            </a:r>
            <a:r>
              <a:rPr lang="en-US" sz="2900" b="1" i="1" dirty="0" smtClean="0">
                <a:solidFill>
                  <a:schemeClr val="bg1"/>
                </a:solidFill>
                <a:latin typeface="Arial" panose="020B0604020202020204" pitchFamily="34" charset="0"/>
                <a:cs typeface="Arial" panose="020B0604020202020204" pitchFamily="34" charset="0"/>
              </a:rPr>
              <a:t> </a:t>
            </a:r>
            <a:r>
              <a:rPr lang="en-US" sz="2900" i="1" dirty="0" smtClean="0">
                <a:solidFill>
                  <a:schemeClr val="bg1"/>
                </a:solidFill>
                <a:latin typeface="Arial" panose="020B0604020202020204" pitchFamily="34" charset="0"/>
                <a:cs typeface="Arial" panose="020B0604020202020204" pitchFamily="34" charset="0"/>
              </a:rPr>
              <a:t>can be a survivor of domestic violence.</a:t>
            </a:r>
            <a:endParaRPr lang="en-US" sz="2900" i="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2671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750"/>
                                        <p:tgtEl>
                                          <p:spTgt spid="6"/>
                                        </p:tgtEl>
                                      </p:cBhvr>
                                    </p:animEffect>
                                    <p:anim calcmode="lin" valueType="num">
                                      <p:cBhvr>
                                        <p:cTn id="8" dur="750" fill="hold"/>
                                        <p:tgtEl>
                                          <p:spTgt spid="6"/>
                                        </p:tgtEl>
                                        <p:attrNameLst>
                                          <p:attrName>ppt_x</p:attrName>
                                        </p:attrNameLst>
                                      </p:cBhvr>
                                      <p:tavLst>
                                        <p:tav tm="0">
                                          <p:val>
                                            <p:strVal val="#ppt_x"/>
                                          </p:val>
                                        </p:tav>
                                        <p:tav tm="100000">
                                          <p:val>
                                            <p:strVal val="#ppt_x"/>
                                          </p:val>
                                        </p:tav>
                                      </p:tavLst>
                                    </p:anim>
                                    <p:anim calcmode="lin" valueType="num">
                                      <p:cBhvr>
                                        <p:cTn id="9" dur="75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750"/>
                                        <p:tgtEl>
                                          <p:spTgt spid="9"/>
                                        </p:tgtEl>
                                      </p:cBhvr>
                                    </p:animEffect>
                                    <p:anim calcmode="lin" valueType="num">
                                      <p:cBhvr>
                                        <p:cTn id="15" dur="750" fill="hold"/>
                                        <p:tgtEl>
                                          <p:spTgt spid="9"/>
                                        </p:tgtEl>
                                        <p:attrNameLst>
                                          <p:attrName>ppt_x</p:attrName>
                                        </p:attrNameLst>
                                      </p:cBhvr>
                                      <p:tavLst>
                                        <p:tav tm="0">
                                          <p:val>
                                            <p:strVal val="#ppt_x"/>
                                          </p:val>
                                        </p:tav>
                                        <p:tav tm="100000">
                                          <p:val>
                                            <p:strVal val="#ppt_x"/>
                                          </p:val>
                                        </p:tav>
                                      </p:tavLst>
                                    </p:anim>
                                    <p:anim calcmode="lin" valueType="num">
                                      <p:cBhvr>
                                        <p:cTn id="16" dur="75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p:cTn id="21" dur="500" fill="hold"/>
                                        <p:tgtEl>
                                          <p:spTgt spid="13"/>
                                        </p:tgtEl>
                                        <p:attrNameLst>
                                          <p:attrName>ppt_w</p:attrName>
                                        </p:attrNameLst>
                                      </p:cBhvr>
                                      <p:tavLst>
                                        <p:tav tm="0">
                                          <p:val>
                                            <p:fltVal val="0"/>
                                          </p:val>
                                        </p:tav>
                                        <p:tav tm="100000">
                                          <p:val>
                                            <p:strVal val="#ppt_w"/>
                                          </p:val>
                                        </p:tav>
                                      </p:tavLst>
                                    </p:anim>
                                    <p:anim calcmode="lin" valueType="num">
                                      <p:cBhvr>
                                        <p:cTn id="22" dur="500" fill="hold"/>
                                        <p:tgtEl>
                                          <p:spTgt spid="13"/>
                                        </p:tgtEl>
                                        <p:attrNameLst>
                                          <p:attrName>ppt_h</p:attrName>
                                        </p:attrNameLst>
                                      </p:cBhvr>
                                      <p:tavLst>
                                        <p:tav tm="0">
                                          <p:val>
                                            <p:fltVal val="0"/>
                                          </p:val>
                                        </p:tav>
                                        <p:tav tm="100000">
                                          <p:val>
                                            <p:strVal val="#ppt_h"/>
                                          </p:val>
                                        </p:tav>
                                      </p:tavLst>
                                    </p:anim>
                                    <p:animEffect transition="in" filter="fade">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750"/>
                                        <p:tgtEl>
                                          <p:spTgt spid="7"/>
                                        </p:tgtEl>
                                      </p:cBhvr>
                                    </p:animEffect>
                                    <p:anim calcmode="lin" valueType="num">
                                      <p:cBhvr>
                                        <p:cTn id="29" dur="750" fill="hold"/>
                                        <p:tgtEl>
                                          <p:spTgt spid="7"/>
                                        </p:tgtEl>
                                        <p:attrNameLst>
                                          <p:attrName>ppt_x</p:attrName>
                                        </p:attrNameLst>
                                      </p:cBhvr>
                                      <p:tavLst>
                                        <p:tav tm="0">
                                          <p:val>
                                            <p:strVal val="#ppt_x"/>
                                          </p:val>
                                        </p:tav>
                                        <p:tav tm="100000">
                                          <p:val>
                                            <p:strVal val="#ppt_x"/>
                                          </p:val>
                                        </p:tav>
                                      </p:tavLst>
                                    </p:anim>
                                    <p:anim calcmode="lin" valueType="num">
                                      <p:cBhvr>
                                        <p:cTn id="30" dur="75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750"/>
                                        <p:tgtEl>
                                          <p:spTgt spid="8"/>
                                        </p:tgtEl>
                                      </p:cBhvr>
                                    </p:animEffect>
                                    <p:anim calcmode="lin" valueType="num">
                                      <p:cBhvr>
                                        <p:cTn id="36" dur="750" fill="hold"/>
                                        <p:tgtEl>
                                          <p:spTgt spid="8"/>
                                        </p:tgtEl>
                                        <p:attrNameLst>
                                          <p:attrName>ppt_x</p:attrName>
                                        </p:attrNameLst>
                                      </p:cBhvr>
                                      <p:tavLst>
                                        <p:tav tm="0">
                                          <p:val>
                                            <p:strVal val="#ppt_x"/>
                                          </p:val>
                                        </p:tav>
                                        <p:tav tm="100000">
                                          <p:val>
                                            <p:strVal val="#ppt_x"/>
                                          </p:val>
                                        </p:tav>
                                      </p:tavLst>
                                    </p:anim>
                                    <p:anim calcmode="lin" valueType="num">
                                      <p:cBhvr>
                                        <p:cTn id="37" dur="75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5">
                                            <p:txEl>
                                              <p:pRg st="0" end="0"/>
                                            </p:txEl>
                                          </p:spTgt>
                                        </p:tgtEl>
                                        <p:attrNameLst>
                                          <p:attrName>style.visibility</p:attrName>
                                        </p:attrNameLst>
                                      </p:cBhvr>
                                      <p:to>
                                        <p:strVal val="visible"/>
                                      </p:to>
                                    </p:set>
                                    <p:animEffect transition="in" filter="fade">
                                      <p:cBhvr>
                                        <p:cTn id="42" dur="1000"/>
                                        <p:tgtEl>
                                          <p:spTgt spid="5">
                                            <p:txEl>
                                              <p:pRg st="0" end="0"/>
                                            </p:txEl>
                                          </p:spTgt>
                                        </p:tgtEl>
                                      </p:cBhvr>
                                    </p:animEffect>
                                    <p:anim calcmode="lin" valueType="num">
                                      <p:cBhvr>
                                        <p:cTn id="4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fade">
                                      <p:cBhvr>
                                        <p:cTn id="49" dur="1000"/>
                                        <p:tgtEl>
                                          <p:spTgt spid="11"/>
                                        </p:tgtEl>
                                      </p:cBhvr>
                                    </p:animEffect>
                                    <p:anim calcmode="lin" valueType="num">
                                      <p:cBhvr>
                                        <p:cTn id="50" dur="1000" fill="hold"/>
                                        <p:tgtEl>
                                          <p:spTgt spid="11"/>
                                        </p:tgtEl>
                                        <p:attrNameLst>
                                          <p:attrName>ppt_x</p:attrName>
                                        </p:attrNameLst>
                                      </p:cBhvr>
                                      <p:tavLst>
                                        <p:tav tm="0">
                                          <p:val>
                                            <p:strVal val="#ppt_x"/>
                                          </p:val>
                                        </p:tav>
                                        <p:tav tm="100000">
                                          <p:val>
                                            <p:strVal val="#ppt_x"/>
                                          </p:val>
                                        </p:tav>
                                      </p:tavLst>
                                    </p:anim>
                                    <p:anim calcmode="lin" valueType="num">
                                      <p:cBhvr>
                                        <p:cTn id="5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0"/>
                                        </p:tgtEl>
                                        <p:attrNameLst>
                                          <p:attrName>style.visibility</p:attrName>
                                        </p:attrNameLst>
                                      </p:cBhvr>
                                      <p:to>
                                        <p:strVal val="visible"/>
                                      </p:to>
                                    </p:set>
                                    <p:animEffect transition="in" filter="fade">
                                      <p:cBhvr>
                                        <p:cTn id="56" dur="1000"/>
                                        <p:tgtEl>
                                          <p:spTgt spid="10"/>
                                        </p:tgtEl>
                                      </p:cBhvr>
                                    </p:animEffect>
                                    <p:anim calcmode="lin" valueType="num">
                                      <p:cBhvr>
                                        <p:cTn id="57" dur="1000" fill="hold"/>
                                        <p:tgtEl>
                                          <p:spTgt spid="10"/>
                                        </p:tgtEl>
                                        <p:attrNameLst>
                                          <p:attrName>ppt_x</p:attrName>
                                        </p:attrNameLst>
                                      </p:cBhvr>
                                      <p:tavLst>
                                        <p:tav tm="0">
                                          <p:val>
                                            <p:strVal val="#ppt_x"/>
                                          </p:val>
                                        </p:tav>
                                        <p:tav tm="100000">
                                          <p:val>
                                            <p:strVal val="#ppt_x"/>
                                          </p:val>
                                        </p:tav>
                                      </p:tavLst>
                                    </p:anim>
                                    <p:anim calcmode="lin" valueType="num">
                                      <p:cBhvr>
                                        <p:cTn id="5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fade">
                                      <p:cBhvr>
                                        <p:cTn id="63" dur="1000"/>
                                        <p:tgtEl>
                                          <p:spTgt spid="12"/>
                                        </p:tgtEl>
                                      </p:cBhvr>
                                    </p:animEffect>
                                    <p:anim calcmode="lin" valueType="num">
                                      <p:cBhvr>
                                        <p:cTn id="64" dur="1000" fill="hold"/>
                                        <p:tgtEl>
                                          <p:spTgt spid="12"/>
                                        </p:tgtEl>
                                        <p:attrNameLst>
                                          <p:attrName>ppt_x</p:attrName>
                                        </p:attrNameLst>
                                      </p:cBhvr>
                                      <p:tavLst>
                                        <p:tav tm="0">
                                          <p:val>
                                            <p:strVal val="#ppt_x"/>
                                          </p:val>
                                        </p:tav>
                                        <p:tav tm="100000">
                                          <p:val>
                                            <p:strVal val="#ppt_x"/>
                                          </p:val>
                                        </p:tav>
                                      </p:tavLst>
                                    </p:anim>
                                    <p:anim calcmode="lin" valueType="num">
                                      <p:cBhvr>
                                        <p:cTn id="6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P spid="7" grpId="0"/>
      <p:bldP spid="8" grpId="0"/>
      <p:bldP spid="9" grpId="0"/>
      <p:bldP spid="10" grpId="0"/>
      <p:bldP spid="11" grpId="0"/>
      <p:bldP spid="12" grpId="0"/>
      <p:bldP spid="13"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ltLang="en-US" dirty="0"/>
              <a:t>Addressing Common Assumptions through Cultural Awareness</a:t>
            </a:r>
            <a:endParaRPr lang="en-US" dirty="0"/>
          </a:p>
        </p:txBody>
      </p:sp>
      <p:sp>
        <p:nvSpPr>
          <p:cNvPr id="3" name="Content Placeholder 2"/>
          <p:cNvSpPr>
            <a:spLocks noGrp="1"/>
          </p:cNvSpPr>
          <p:nvPr>
            <p:ph idx="1"/>
          </p:nvPr>
        </p:nvSpPr>
        <p:spPr/>
        <p:txBody>
          <a:bodyPr>
            <a:normAutofit/>
          </a:bodyPr>
          <a:lstStyle/>
          <a:p>
            <a:pPr marL="0" indent="0">
              <a:lnSpc>
                <a:spcPct val="80000"/>
              </a:lnSpc>
              <a:spcBef>
                <a:spcPct val="0"/>
              </a:spcBef>
              <a:buNone/>
            </a:pPr>
            <a:r>
              <a:rPr lang="en-US" altLang="en-US" sz="2000" dirty="0"/>
              <a:t>Cultural competence includes four elements:</a:t>
            </a:r>
          </a:p>
          <a:p>
            <a:pPr marL="34290" indent="0">
              <a:lnSpc>
                <a:spcPct val="80000"/>
              </a:lnSpc>
              <a:spcBef>
                <a:spcPct val="0"/>
              </a:spcBef>
              <a:buNone/>
            </a:pPr>
            <a:endParaRPr lang="en-US" altLang="en-US" sz="2000" dirty="0"/>
          </a:p>
          <a:p>
            <a:pPr marL="34290" indent="0">
              <a:lnSpc>
                <a:spcPct val="80000"/>
              </a:lnSpc>
              <a:spcBef>
                <a:spcPct val="0"/>
              </a:spcBef>
              <a:buNone/>
            </a:pPr>
            <a:r>
              <a:rPr lang="en-US" altLang="en-US" sz="2000" dirty="0"/>
              <a:t>1) </a:t>
            </a:r>
            <a:r>
              <a:rPr lang="en-US" altLang="en-US" sz="2000" b="1" dirty="0"/>
              <a:t>Awareness </a:t>
            </a:r>
            <a:r>
              <a:rPr lang="en-US" altLang="en-US" sz="2000" dirty="0"/>
              <a:t>of one's own cultural worldview, </a:t>
            </a:r>
          </a:p>
          <a:p>
            <a:pPr marL="34290" indent="0">
              <a:buNone/>
            </a:pPr>
            <a:r>
              <a:rPr lang="en-US" altLang="en-US" sz="2000" dirty="0"/>
              <a:t>2) </a:t>
            </a:r>
            <a:r>
              <a:rPr lang="en-US" altLang="en-US" sz="2000" b="1" dirty="0"/>
              <a:t>Attitude</a:t>
            </a:r>
            <a:r>
              <a:rPr lang="en-US" altLang="en-US" sz="2000" dirty="0"/>
              <a:t> towards cultural differences, </a:t>
            </a:r>
          </a:p>
          <a:p>
            <a:pPr marL="34290" indent="0">
              <a:buNone/>
            </a:pPr>
            <a:r>
              <a:rPr lang="en-US" altLang="en-US" sz="2000" dirty="0"/>
              <a:t>3) </a:t>
            </a:r>
            <a:r>
              <a:rPr lang="en-US" altLang="en-US" sz="2000" b="1" dirty="0"/>
              <a:t>Knowledge</a:t>
            </a:r>
            <a:r>
              <a:rPr lang="en-US" altLang="en-US" sz="2000" dirty="0"/>
              <a:t> of different cultural practices and worldviews, and </a:t>
            </a:r>
          </a:p>
          <a:p>
            <a:pPr marL="34290" indent="0">
              <a:buNone/>
            </a:pPr>
            <a:r>
              <a:rPr lang="en-US" altLang="en-US" sz="2000" dirty="0"/>
              <a:t>4) </a:t>
            </a:r>
            <a:r>
              <a:rPr lang="en-US" altLang="en-US" sz="2000" b="1" dirty="0"/>
              <a:t>Cross-Cultural Skills</a:t>
            </a:r>
            <a:r>
              <a:rPr lang="en-US" altLang="en-US" sz="2000" dirty="0"/>
              <a:t>, which involves developing an ability to understand, communicate with, and interact effectively with people across cultures</a:t>
            </a:r>
            <a:r>
              <a:rPr lang="en-US" altLang="en-US" sz="2000" dirty="0" smtClean="0"/>
              <a:t>.</a:t>
            </a:r>
            <a:endParaRPr lang="en-US" altLang="en-US" sz="2000" dirty="0"/>
          </a:p>
          <a:p>
            <a:pPr marL="34290" indent="0">
              <a:buNone/>
            </a:pPr>
            <a:r>
              <a:rPr lang="en-US" sz="2000" i="1" dirty="0"/>
              <a:t>Check any assumptions you may make about a Petitioner’s appearance, background, demeanor, or presentation.</a:t>
            </a:r>
          </a:p>
          <a:p>
            <a:pPr marL="34290" indent="0">
              <a:buNone/>
            </a:pPr>
            <a:r>
              <a:rPr lang="en-US" sz="2000" i="1" dirty="0"/>
              <a:t>Do not assume that you can identify a </a:t>
            </a:r>
            <a:r>
              <a:rPr lang="en-US" sz="2000" i="1" dirty="0" smtClean="0"/>
              <a:t>Petitioner’s </a:t>
            </a:r>
            <a:r>
              <a:rPr lang="en-US" sz="2000" i="1" dirty="0"/>
              <a:t>sexual orientation or gender identity. </a:t>
            </a:r>
            <a:endParaRPr lang="en-US" altLang="en-US" sz="2000" dirty="0"/>
          </a:p>
          <a:p>
            <a:pPr marL="0" indent="0">
              <a:buNone/>
            </a:pPr>
            <a:endParaRPr lang="en-US" dirty="0"/>
          </a:p>
        </p:txBody>
      </p:sp>
    </p:spTree>
    <p:extLst>
      <p:ext uri="{BB962C8B-B14F-4D97-AF65-F5344CB8AC3E}">
        <p14:creationId xmlns:p14="http://schemas.microsoft.com/office/powerpoint/2010/main" val="387389398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altLang="en-US" sz="2000" b="1" i="1" dirty="0"/>
              <a:t>Misconception:</a:t>
            </a:r>
            <a:r>
              <a:rPr lang="en-US" altLang="en-US" sz="2000" i="1" dirty="0"/>
              <a:t> </a:t>
            </a:r>
            <a:r>
              <a:rPr lang="en-US" altLang="en-US" sz="2000" dirty="0"/>
              <a:t>If you are really scared about your safety, you call the police. </a:t>
            </a:r>
          </a:p>
          <a:p>
            <a:r>
              <a:rPr lang="en-US" altLang="en-US" sz="2000" b="1" i="1" dirty="0"/>
              <a:t>Misconception:</a:t>
            </a:r>
            <a:r>
              <a:rPr lang="en-US" altLang="en-US" sz="2000" dirty="0"/>
              <a:t> If you are abused by an intimate partner, you leave the relationship.</a:t>
            </a:r>
          </a:p>
          <a:p>
            <a:r>
              <a:rPr lang="en-US" altLang="en-US" sz="2000" b="1" i="1" dirty="0"/>
              <a:t>Misconception:</a:t>
            </a:r>
            <a:r>
              <a:rPr lang="en-US" altLang="en-US" sz="2000" dirty="0"/>
              <a:t> A victim finds and gets social services for abuse.</a:t>
            </a:r>
          </a:p>
          <a:p>
            <a:r>
              <a:rPr lang="en-US" altLang="en-US" sz="2000" b="1" i="1" dirty="0"/>
              <a:t>Misconception:</a:t>
            </a:r>
            <a:r>
              <a:rPr lang="en-US" altLang="en-US" sz="2000" dirty="0"/>
              <a:t> If a victim were really hurt, they would show it (by their demeanor and body language).</a:t>
            </a:r>
          </a:p>
          <a:p>
            <a:r>
              <a:rPr lang="en-US" altLang="en-US" sz="2000" b="1" i="1" dirty="0"/>
              <a:t>Misconception:</a:t>
            </a:r>
            <a:r>
              <a:rPr lang="en-US" altLang="en-US" sz="2000" b="1" dirty="0"/>
              <a:t> </a:t>
            </a:r>
            <a:r>
              <a:rPr lang="en-US" altLang="en-US" sz="2000" dirty="0"/>
              <a:t>A “good” person has family and community support</a:t>
            </a:r>
            <a:r>
              <a:rPr lang="en-US" altLang="en-US" sz="2000" dirty="0" smtClean="0"/>
              <a:t>.</a:t>
            </a:r>
            <a:endParaRPr lang="en-US" altLang="en-US" sz="2000" dirty="0"/>
          </a:p>
        </p:txBody>
      </p:sp>
      <p:sp>
        <p:nvSpPr>
          <p:cNvPr id="4" name="Title 1"/>
          <p:cNvSpPr>
            <a:spLocks noGrp="1"/>
          </p:cNvSpPr>
          <p:nvPr>
            <p:ph type="title"/>
          </p:nvPr>
        </p:nvSpPr>
        <p:spPr/>
        <p:txBody>
          <a:bodyPr>
            <a:noAutofit/>
          </a:bodyPr>
          <a:lstStyle/>
          <a:p>
            <a:pPr algn="ctr" eaLnBrk="1" hangingPunct="1"/>
            <a:r>
              <a:rPr lang="en-US" altLang="en-US" b="1" dirty="0">
                <a:latin typeface="Arial" panose="020B0604020202020204" pitchFamily="34" charset="0"/>
                <a:cs typeface="Arial" panose="020B0604020202020204" pitchFamily="34" charset="0"/>
              </a:rPr>
              <a:t>Identifying </a:t>
            </a:r>
            <a:r>
              <a:rPr lang="en-US" altLang="en-US" b="1" dirty="0" smtClean="0">
                <a:latin typeface="Arial" panose="020B0604020202020204" pitchFamily="34" charset="0"/>
                <a:cs typeface="Arial" panose="020B0604020202020204" pitchFamily="34" charset="0"/>
              </a:rPr>
              <a:t>Misconceptions</a:t>
            </a:r>
            <a:r>
              <a:rPr lang="en-US" altLang="en-US"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6878415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Family Justice Centers (FJC)</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000" dirty="0"/>
              <a:t>One in each of the five boroughs</a:t>
            </a:r>
          </a:p>
          <a:p>
            <a:pPr>
              <a:buFont typeface="Wingdings" panose="05000000000000000000" pitchFamily="2" charset="2"/>
              <a:buChar char="§"/>
            </a:pPr>
            <a:endParaRPr lang="en-US" sz="2000" dirty="0"/>
          </a:p>
          <a:p>
            <a:pPr>
              <a:buFont typeface="Wingdings" panose="05000000000000000000" pitchFamily="2" charset="2"/>
              <a:buChar char="§"/>
            </a:pPr>
            <a:r>
              <a:rPr lang="en-US" sz="2000" dirty="0"/>
              <a:t>“One-stop shop” concept</a:t>
            </a:r>
          </a:p>
          <a:p>
            <a:pPr lvl="1"/>
            <a:r>
              <a:rPr lang="en-US" dirty="0"/>
              <a:t>Co-locates key city agencies, community, social and civil legal services providers, and District Attorney's Offices to make it easier for survivors to get help.</a:t>
            </a:r>
          </a:p>
          <a:p>
            <a:pPr marL="800100" lvl="1" indent="-342900"/>
            <a:endParaRPr lang="en-US" dirty="0"/>
          </a:p>
          <a:p>
            <a:pPr lvl="1"/>
            <a:r>
              <a:rPr lang="en-US" dirty="0"/>
              <a:t>Survivors of gender-based violence and their children who go to the FJC in their borough can get case management, economic empowerment, counseling, civil legal, and criminal legal assistance all in one place – even though that assistance may be provided by different organizations providers </a:t>
            </a:r>
          </a:p>
          <a:p>
            <a:pPr lvl="1">
              <a:buFont typeface="Wingdings" panose="05000000000000000000" pitchFamily="2" charset="2"/>
              <a:buChar char="§"/>
            </a:pPr>
            <a:endParaRPr lang="en-US" sz="2000" dirty="0"/>
          </a:p>
          <a:p>
            <a:pPr>
              <a:buFont typeface="Wingdings" panose="05000000000000000000" pitchFamily="2" charset="2"/>
              <a:buChar char="§"/>
            </a:pPr>
            <a:r>
              <a:rPr lang="en-US" sz="2000" dirty="0"/>
              <a:t>Sanctuary now provides family law legal services in all five FJCs</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5125" y="1027907"/>
            <a:ext cx="3333750" cy="952500"/>
          </a:xfrm>
          <a:prstGeom prst="rect">
            <a:avLst/>
          </a:prstGeom>
        </p:spPr>
      </p:pic>
    </p:spTree>
    <p:extLst>
      <p:ext uri="{BB962C8B-B14F-4D97-AF65-F5344CB8AC3E}">
        <p14:creationId xmlns:p14="http://schemas.microsoft.com/office/powerpoint/2010/main" val="328349719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ADVOCACY TIPS</a:t>
            </a:r>
            <a:endParaRPr lang="en-US" dirty="0"/>
          </a:p>
        </p:txBody>
      </p:sp>
      <p:sp>
        <p:nvSpPr>
          <p:cNvPr id="3" name="Content Placeholder 2"/>
          <p:cNvSpPr>
            <a:spLocks noGrp="1"/>
          </p:cNvSpPr>
          <p:nvPr>
            <p:ph idx="1"/>
          </p:nvPr>
        </p:nvSpPr>
        <p:spPr/>
        <p:txBody>
          <a:bodyPr/>
          <a:lstStyle/>
          <a:p>
            <a:pPr marL="342900" indent="-342900">
              <a:defRPr/>
            </a:pPr>
            <a:r>
              <a:rPr lang="en-US" sz="2000" dirty="0"/>
              <a:t>Be mindful of your status as a </a:t>
            </a:r>
            <a:r>
              <a:rPr lang="en-US" sz="2000" dirty="0" smtClean="0"/>
              <a:t>lawyer </a:t>
            </a:r>
            <a:r>
              <a:rPr lang="en-US" sz="2000" dirty="0"/>
              <a:t>and how you may be perceived by Petitioner.</a:t>
            </a:r>
          </a:p>
          <a:p>
            <a:pPr marL="342900" indent="-342900">
              <a:defRPr/>
            </a:pPr>
            <a:r>
              <a:rPr lang="en-US" altLang="en-US" sz="2000" dirty="0"/>
              <a:t>Be conscious of your use of legal terms and when possible, use plain language. </a:t>
            </a:r>
          </a:p>
          <a:p>
            <a:pPr marL="342900" indent="-342900">
              <a:defRPr/>
            </a:pPr>
            <a:r>
              <a:rPr lang="en-US" altLang="en-US" sz="2000" dirty="0"/>
              <a:t>Remember that some immigrant Petitioners may be translating your words from another language. </a:t>
            </a:r>
          </a:p>
          <a:p>
            <a:pPr marL="342900" indent="-342900">
              <a:defRPr/>
            </a:pPr>
            <a:r>
              <a:rPr lang="en-US" sz="2000" b="1" dirty="0"/>
              <a:t>Show support. </a:t>
            </a:r>
            <a:r>
              <a:rPr lang="en-US" sz="2000" dirty="0"/>
              <a:t>You may be the first person to whom the Petitioner is recounting their story. </a:t>
            </a:r>
          </a:p>
          <a:p>
            <a:pPr marL="342900" indent="-342900">
              <a:defRPr/>
            </a:pPr>
            <a:r>
              <a:rPr lang="en-US" sz="2000" dirty="0"/>
              <a:t>Incorporate </a:t>
            </a:r>
            <a:r>
              <a:rPr lang="en-US" sz="2000" b="1" dirty="0"/>
              <a:t>safety planning</a:t>
            </a:r>
            <a:r>
              <a:rPr lang="en-US" sz="2000" dirty="0"/>
              <a:t> into your discussion.  Talk to them about sources of support and how they have stayed safe thus far.  Assist in formulating next steps</a:t>
            </a:r>
            <a:r>
              <a:rPr lang="en-US" sz="2000" dirty="0" smtClean="0"/>
              <a:t>.</a:t>
            </a:r>
            <a:endParaRPr lang="en-US" sz="2000" dirty="0"/>
          </a:p>
        </p:txBody>
      </p:sp>
    </p:spTree>
    <p:extLst>
      <p:ext uri="{BB962C8B-B14F-4D97-AF65-F5344CB8AC3E}">
        <p14:creationId xmlns:p14="http://schemas.microsoft.com/office/powerpoint/2010/main" val="333798165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More advocacy tips</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sz="2000" dirty="0" smtClean="0"/>
              <a:t>Ask </a:t>
            </a:r>
            <a:r>
              <a:rPr lang="en-US" sz="2000" dirty="0"/>
              <a:t>petitioner about the first, worst, and most recent </a:t>
            </a:r>
            <a:r>
              <a:rPr lang="en-US" sz="2000" dirty="0" smtClean="0"/>
              <a:t>incidents. It is okay to redirect.</a:t>
            </a:r>
          </a:p>
          <a:p>
            <a:pPr marL="0" indent="0">
              <a:buNone/>
            </a:pPr>
            <a:endParaRPr lang="en-US" sz="2000" dirty="0" smtClean="0"/>
          </a:p>
          <a:p>
            <a:pPr>
              <a:buFont typeface="Wingdings" panose="05000000000000000000" pitchFamily="2" charset="2"/>
              <a:buChar char="§"/>
            </a:pPr>
            <a:r>
              <a:rPr lang="en-US" sz="2000" dirty="0" smtClean="0"/>
              <a:t>Some </a:t>
            </a:r>
            <a:r>
              <a:rPr lang="en-US" sz="2000" dirty="0"/>
              <a:t>Don’ts:</a:t>
            </a:r>
          </a:p>
          <a:p>
            <a:pPr lvl="1"/>
            <a:r>
              <a:rPr lang="en-US" sz="2000" dirty="0"/>
              <a:t> </a:t>
            </a:r>
            <a:r>
              <a:rPr lang="en-US" dirty="0"/>
              <a:t>Don't ask victim-blaming questions that shift the responsibility: </a:t>
            </a:r>
            <a:r>
              <a:rPr lang="en-US" dirty="0" smtClean="0"/>
              <a:t>They often </a:t>
            </a:r>
            <a:r>
              <a:rPr lang="en-US" dirty="0"/>
              <a:t>start with "why." </a:t>
            </a:r>
            <a:endParaRPr lang="en-US" dirty="0" smtClean="0"/>
          </a:p>
          <a:p>
            <a:pPr lvl="1"/>
            <a:r>
              <a:rPr lang="en-US" dirty="0"/>
              <a:t> </a:t>
            </a:r>
            <a:r>
              <a:rPr lang="en-US" dirty="0" smtClean="0"/>
              <a:t>Don't </a:t>
            </a:r>
            <a:r>
              <a:rPr lang="en-US" dirty="0"/>
              <a:t>minimize fears or concerns. Address them seriously. </a:t>
            </a:r>
          </a:p>
          <a:p>
            <a:pPr lvl="1"/>
            <a:r>
              <a:rPr lang="en-US" dirty="0" smtClean="0"/>
              <a:t> Don't </a:t>
            </a:r>
            <a:r>
              <a:rPr lang="en-US" dirty="0"/>
              <a:t>let petitioner go into any court-related situation without knowing </a:t>
            </a:r>
            <a:r>
              <a:rPr lang="en-US" dirty="0" smtClean="0"/>
              <a:t>    what </a:t>
            </a:r>
            <a:r>
              <a:rPr lang="en-US" dirty="0"/>
              <a:t>to expect and what will be expected of </a:t>
            </a:r>
            <a:r>
              <a:rPr lang="en-US" dirty="0" smtClean="0"/>
              <a:t>them.</a:t>
            </a:r>
            <a:endParaRPr lang="en-US" dirty="0"/>
          </a:p>
          <a:p>
            <a:pPr lvl="1"/>
            <a:r>
              <a:rPr lang="en-US" dirty="0"/>
              <a:t> </a:t>
            </a:r>
            <a:r>
              <a:rPr lang="en-US" dirty="0" smtClean="0"/>
              <a:t>Don't </a:t>
            </a:r>
            <a:r>
              <a:rPr lang="en-US" dirty="0"/>
              <a:t>dismiss thoughts and suggestions about strategy.</a:t>
            </a:r>
          </a:p>
          <a:p>
            <a:endParaRPr lang="en-US" dirty="0"/>
          </a:p>
        </p:txBody>
      </p:sp>
    </p:spTree>
    <p:extLst>
      <p:ext uri="{BB962C8B-B14F-4D97-AF65-F5344CB8AC3E}">
        <p14:creationId xmlns:p14="http://schemas.microsoft.com/office/powerpoint/2010/main" val="211687866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Questions?</a:t>
            </a:r>
            <a:endParaRPr lang="en-US" dirty="0"/>
          </a:p>
        </p:txBody>
      </p:sp>
    </p:spTree>
    <p:extLst>
      <p:ext uri="{BB962C8B-B14F-4D97-AF65-F5344CB8AC3E}">
        <p14:creationId xmlns:p14="http://schemas.microsoft.com/office/powerpoint/2010/main" val="362776342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Contact</a:t>
            </a:r>
            <a:endParaRPr lang="en-US" dirty="0"/>
          </a:p>
        </p:txBody>
      </p:sp>
      <p:sp>
        <p:nvSpPr>
          <p:cNvPr id="5" name="TextBox 4"/>
          <p:cNvSpPr txBox="1"/>
          <p:nvPr/>
        </p:nvSpPr>
        <p:spPr>
          <a:xfrm>
            <a:off x="452288" y="1871904"/>
            <a:ext cx="8239423" cy="3962623"/>
          </a:xfrm>
          <a:prstGeom prst="rect">
            <a:avLst/>
          </a:prstGeom>
          <a:noFill/>
        </p:spPr>
        <p:txBody>
          <a:bodyPr wrap="square" rtlCol="0">
            <a:spAutoFit/>
          </a:bodyPr>
          <a:lstStyle/>
          <a:p>
            <a:pPr lvl="0" algn="ctr">
              <a:lnSpc>
                <a:spcPct val="80000"/>
              </a:lnSpc>
              <a:spcBef>
                <a:spcPts val="320"/>
              </a:spcBef>
              <a:buClr>
                <a:schemeClr val="hlink"/>
              </a:buClr>
              <a:buSzPct val="25000"/>
            </a:pPr>
            <a:r>
              <a:rPr lang="en-US" sz="2000" b="1" dirty="0">
                <a:solidFill>
                  <a:srgbClr val="007BB3"/>
                </a:solidFill>
                <a:cs typeface="Arial" panose="020B0604020202020204" pitchFamily="34" charset="0"/>
              </a:rPr>
              <a:t>Taylor L. Craney, Esq</a:t>
            </a:r>
          </a:p>
          <a:p>
            <a:pPr lvl="0" algn="ctr">
              <a:lnSpc>
                <a:spcPct val="80000"/>
              </a:lnSpc>
              <a:spcBef>
                <a:spcPts val="320"/>
              </a:spcBef>
              <a:buClr>
                <a:schemeClr val="hlink"/>
              </a:buClr>
              <a:buSzPct val="25000"/>
            </a:pPr>
            <a:r>
              <a:rPr lang="en-US" sz="2000" dirty="0">
                <a:solidFill>
                  <a:srgbClr val="007BB3"/>
                </a:solidFill>
                <a:cs typeface="Arial" panose="020B0604020202020204" pitchFamily="34" charset="0"/>
              </a:rPr>
              <a:t>Sanctuary For Families, CBWLS</a:t>
            </a:r>
            <a:br>
              <a:rPr lang="en-US" sz="2000" dirty="0">
                <a:solidFill>
                  <a:srgbClr val="007BB3"/>
                </a:solidFill>
                <a:cs typeface="Arial" panose="020B0604020202020204" pitchFamily="34" charset="0"/>
              </a:rPr>
            </a:br>
            <a:r>
              <a:rPr lang="en-US" sz="2000" dirty="0">
                <a:solidFill>
                  <a:srgbClr val="007BB3"/>
                </a:solidFill>
                <a:cs typeface="Arial" panose="020B0604020202020204" pitchFamily="34" charset="0"/>
              </a:rPr>
              <a:t>Consultation Attorney, Family Law Project </a:t>
            </a:r>
          </a:p>
          <a:p>
            <a:pPr lvl="0" algn="ctr">
              <a:lnSpc>
                <a:spcPct val="80000"/>
              </a:lnSpc>
              <a:spcBef>
                <a:spcPts val="320"/>
              </a:spcBef>
              <a:buClr>
                <a:schemeClr val="hlink"/>
              </a:buClr>
              <a:buSzPct val="25000"/>
            </a:pPr>
            <a:r>
              <a:rPr lang="en-US" sz="2000" dirty="0">
                <a:solidFill>
                  <a:srgbClr val="007BB3"/>
                </a:solidFill>
                <a:cs typeface="Arial" panose="020B0604020202020204" pitchFamily="34" charset="0"/>
              </a:rPr>
              <a:t>Manhattan Family Justice Center </a:t>
            </a:r>
            <a:endParaRPr lang="en-US" sz="2000" dirty="0" smtClean="0">
              <a:solidFill>
                <a:srgbClr val="007BB3"/>
              </a:solidFill>
              <a:cs typeface="Arial" panose="020B0604020202020204" pitchFamily="34" charset="0"/>
            </a:endParaRPr>
          </a:p>
          <a:p>
            <a:pPr lvl="0" algn="ctr">
              <a:lnSpc>
                <a:spcPct val="80000"/>
              </a:lnSpc>
              <a:spcBef>
                <a:spcPts val="320"/>
              </a:spcBef>
              <a:buClr>
                <a:schemeClr val="hlink"/>
              </a:buClr>
              <a:buSzPct val="25000"/>
            </a:pPr>
            <a:r>
              <a:rPr lang="en-US" sz="2000" dirty="0" smtClean="0">
                <a:solidFill>
                  <a:srgbClr val="007BB3"/>
                </a:solidFill>
                <a:cs typeface="Arial" panose="020B0604020202020204" pitchFamily="34" charset="0"/>
              </a:rPr>
              <a:t>Email: tcraney@sffny.org</a:t>
            </a:r>
          </a:p>
          <a:p>
            <a:pPr lvl="0" algn="ctr">
              <a:lnSpc>
                <a:spcPct val="80000"/>
              </a:lnSpc>
              <a:spcBef>
                <a:spcPts val="320"/>
              </a:spcBef>
              <a:buClr>
                <a:schemeClr val="hlink"/>
              </a:buClr>
              <a:buSzPct val="25000"/>
            </a:pPr>
            <a:r>
              <a:rPr lang="en-US" sz="2000" dirty="0" smtClean="0">
                <a:solidFill>
                  <a:srgbClr val="007BB3"/>
                </a:solidFill>
                <a:cs typeface="Arial" panose="020B0604020202020204" pitchFamily="34" charset="0"/>
              </a:rPr>
              <a:t>Phone: 212-602-2880</a:t>
            </a:r>
          </a:p>
          <a:p>
            <a:pPr lvl="0" algn="ctr">
              <a:lnSpc>
                <a:spcPct val="80000"/>
              </a:lnSpc>
              <a:spcBef>
                <a:spcPts val="320"/>
              </a:spcBef>
              <a:buClr>
                <a:schemeClr val="hlink"/>
              </a:buClr>
              <a:buSzPct val="25000"/>
            </a:pPr>
            <a:endParaRPr lang="en-US" sz="2000" b="1" dirty="0">
              <a:solidFill>
                <a:srgbClr val="007BB3"/>
              </a:solidFill>
              <a:latin typeface="+mj-lt"/>
            </a:endParaRPr>
          </a:p>
          <a:p>
            <a:pPr lvl="0" algn="ctr">
              <a:lnSpc>
                <a:spcPct val="80000"/>
              </a:lnSpc>
              <a:spcBef>
                <a:spcPts val="320"/>
              </a:spcBef>
              <a:buClr>
                <a:schemeClr val="hlink"/>
              </a:buClr>
              <a:buSzPct val="25000"/>
            </a:pPr>
            <a:endParaRPr lang="en-US" sz="2000" b="1" dirty="0" smtClean="0">
              <a:solidFill>
                <a:srgbClr val="007BB3"/>
              </a:solidFill>
              <a:latin typeface="+mj-lt"/>
            </a:endParaRPr>
          </a:p>
          <a:p>
            <a:pPr lvl="0" algn="ctr">
              <a:lnSpc>
                <a:spcPct val="80000"/>
              </a:lnSpc>
              <a:spcBef>
                <a:spcPts val="320"/>
              </a:spcBef>
              <a:buClr>
                <a:schemeClr val="hlink"/>
              </a:buClr>
              <a:buSzPct val="25000"/>
            </a:pPr>
            <a:r>
              <a:rPr lang="en-US" sz="2000" b="1" dirty="0" smtClean="0">
                <a:solidFill>
                  <a:srgbClr val="007BB3"/>
                </a:solidFill>
              </a:rPr>
              <a:t>Laurence A. Waucampt. Esq</a:t>
            </a:r>
            <a:endParaRPr lang="en-US" sz="2000" b="1" dirty="0">
              <a:solidFill>
                <a:srgbClr val="007BB3"/>
              </a:solidFill>
            </a:endParaRPr>
          </a:p>
          <a:p>
            <a:pPr lvl="0" algn="ctr">
              <a:lnSpc>
                <a:spcPct val="80000"/>
              </a:lnSpc>
              <a:spcBef>
                <a:spcPts val="320"/>
              </a:spcBef>
              <a:buClr>
                <a:schemeClr val="hlink"/>
              </a:buClr>
              <a:buSzPct val="25000"/>
            </a:pPr>
            <a:r>
              <a:rPr lang="en-US" sz="2000" dirty="0">
                <a:solidFill>
                  <a:srgbClr val="007BB3"/>
                </a:solidFill>
              </a:rPr>
              <a:t>Sanctuary For Families, CBWLS</a:t>
            </a:r>
            <a:br>
              <a:rPr lang="en-US" sz="2000" dirty="0">
                <a:solidFill>
                  <a:srgbClr val="007BB3"/>
                </a:solidFill>
              </a:rPr>
            </a:br>
            <a:r>
              <a:rPr lang="en-US" sz="2000" dirty="0">
                <a:solidFill>
                  <a:srgbClr val="007BB3"/>
                </a:solidFill>
              </a:rPr>
              <a:t>Consultation Attorney, Family Law Project </a:t>
            </a:r>
          </a:p>
          <a:p>
            <a:pPr lvl="0" algn="ctr">
              <a:lnSpc>
                <a:spcPct val="80000"/>
              </a:lnSpc>
              <a:spcBef>
                <a:spcPts val="320"/>
              </a:spcBef>
              <a:buClr>
                <a:schemeClr val="hlink"/>
              </a:buClr>
              <a:buSzPct val="25000"/>
            </a:pPr>
            <a:r>
              <a:rPr lang="en-US" sz="2000" dirty="0" smtClean="0">
                <a:solidFill>
                  <a:srgbClr val="007BB3"/>
                </a:solidFill>
              </a:rPr>
              <a:t>Brooklyn </a:t>
            </a:r>
            <a:r>
              <a:rPr lang="en-US" sz="2000" dirty="0">
                <a:solidFill>
                  <a:srgbClr val="007BB3"/>
                </a:solidFill>
              </a:rPr>
              <a:t>Family Justice Center </a:t>
            </a:r>
          </a:p>
          <a:p>
            <a:pPr lvl="0" algn="ctr">
              <a:lnSpc>
                <a:spcPct val="80000"/>
              </a:lnSpc>
              <a:spcBef>
                <a:spcPts val="320"/>
              </a:spcBef>
              <a:buClr>
                <a:schemeClr val="hlink"/>
              </a:buClr>
              <a:buSzPct val="25000"/>
            </a:pPr>
            <a:r>
              <a:rPr lang="en-US" sz="2000" dirty="0">
                <a:solidFill>
                  <a:srgbClr val="007BB3"/>
                </a:solidFill>
              </a:rPr>
              <a:t>Email: </a:t>
            </a:r>
            <a:r>
              <a:rPr lang="en-US" sz="2000" dirty="0" smtClean="0">
                <a:solidFill>
                  <a:srgbClr val="007BB3"/>
                </a:solidFill>
              </a:rPr>
              <a:t>lwaucampt@sffny.org</a:t>
            </a:r>
            <a:endParaRPr lang="en-US" sz="2000" dirty="0">
              <a:solidFill>
                <a:srgbClr val="007BB3"/>
              </a:solidFill>
            </a:endParaRPr>
          </a:p>
          <a:p>
            <a:pPr lvl="0" algn="ctr">
              <a:lnSpc>
                <a:spcPct val="80000"/>
              </a:lnSpc>
              <a:spcBef>
                <a:spcPts val="320"/>
              </a:spcBef>
              <a:buClr>
                <a:schemeClr val="hlink"/>
              </a:buClr>
              <a:buSzPct val="25000"/>
            </a:pPr>
            <a:r>
              <a:rPr lang="en-US" sz="2000" dirty="0">
                <a:solidFill>
                  <a:srgbClr val="007BB3"/>
                </a:solidFill>
              </a:rPr>
              <a:t>Phone</a:t>
            </a:r>
            <a:r>
              <a:rPr lang="en-US" sz="2000" dirty="0" smtClean="0">
                <a:solidFill>
                  <a:srgbClr val="007BB3"/>
                </a:solidFill>
              </a:rPr>
              <a:t>: 718-250-5033</a:t>
            </a:r>
            <a:endParaRPr lang="en-US" sz="2000" dirty="0">
              <a:solidFill>
                <a:srgbClr val="007BB3"/>
              </a:solidFill>
            </a:endParaRPr>
          </a:p>
        </p:txBody>
      </p:sp>
    </p:spTree>
    <p:extLst>
      <p:ext uri="{BB962C8B-B14F-4D97-AF65-F5344CB8AC3E}">
        <p14:creationId xmlns:p14="http://schemas.microsoft.com/office/powerpoint/2010/main" val="23416456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PETITION DRAFTING CLINIC PURPOSE</a:t>
            </a:r>
            <a:endParaRPr lang="en-US" dirty="0"/>
          </a:p>
        </p:txBody>
      </p:sp>
      <p:sp>
        <p:nvSpPr>
          <p:cNvPr id="3" name="Content Placeholder 2"/>
          <p:cNvSpPr>
            <a:spLocks noGrp="1"/>
          </p:cNvSpPr>
          <p:nvPr>
            <p:ph idx="1"/>
          </p:nvPr>
        </p:nvSpPr>
        <p:spPr>
          <a:xfrm>
            <a:off x="628650" y="1869587"/>
            <a:ext cx="7886700" cy="4351338"/>
          </a:xfrm>
        </p:spPr>
        <p:txBody>
          <a:bodyPr/>
          <a:lstStyle/>
          <a:p>
            <a:r>
              <a:rPr lang="en-US" sz="2000" dirty="0"/>
              <a:t>Many survivors get legal screenings at the FJCs and need help starting a family court </a:t>
            </a:r>
            <a:r>
              <a:rPr lang="en-US" sz="2000" dirty="0" smtClean="0"/>
              <a:t>case. </a:t>
            </a:r>
            <a:endParaRPr lang="en-US" sz="2000" dirty="0"/>
          </a:p>
          <a:p>
            <a:pPr marL="0" indent="0">
              <a:buNone/>
            </a:pPr>
            <a:endParaRPr lang="en-US" sz="2000" dirty="0"/>
          </a:p>
          <a:p>
            <a:r>
              <a:rPr lang="en-US" sz="2000" dirty="0"/>
              <a:t>Significant need to assist these survivors with pro se petition drafting so that they can start their cases off on a strong </a:t>
            </a:r>
            <a:r>
              <a:rPr lang="en-US" sz="2000" dirty="0" smtClean="0"/>
              <a:t>footing.</a:t>
            </a:r>
            <a:endParaRPr lang="en-US" sz="2000" dirty="0"/>
          </a:p>
          <a:p>
            <a:pPr marL="0" indent="0">
              <a:buNone/>
            </a:pPr>
            <a:r>
              <a:rPr lang="en-US" sz="2000" dirty="0"/>
              <a:t> </a:t>
            </a:r>
          </a:p>
          <a:p>
            <a:r>
              <a:rPr lang="en-US" sz="2000" dirty="0"/>
              <a:t>Pro bono attorneys, under Sanctuary's supervision, can greatly increase the FJC’s ability to assist </a:t>
            </a:r>
            <a:r>
              <a:rPr lang="en-US" sz="2000" dirty="0" smtClean="0"/>
              <a:t>survivors, whose cases we cannot take for direct representation, </a:t>
            </a:r>
            <a:r>
              <a:rPr lang="en-US" sz="2000" dirty="0"/>
              <a:t>with relatively straightforward family law-related legal documents like those required for </a:t>
            </a:r>
            <a:r>
              <a:rPr lang="en-US" sz="2000" dirty="0" smtClean="0"/>
              <a:t>custody cases.</a:t>
            </a:r>
            <a:endParaRPr lang="en-US" sz="2000" dirty="0"/>
          </a:p>
          <a:p>
            <a:endParaRPr lang="en-US" dirty="0"/>
          </a:p>
        </p:txBody>
      </p:sp>
    </p:spTree>
    <p:extLst>
      <p:ext uri="{BB962C8B-B14F-4D97-AF65-F5344CB8AC3E}">
        <p14:creationId xmlns:p14="http://schemas.microsoft.com/office/powerpoint/2010/main" val="38047435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331" y="2506662"/>
            <a:ext cx="7886700" cy="4351338"/>
          </a:xfrm>
        </p:spPr>
        <p:txBody>
          <a:bodyPr>
            <a:normAutofit/>
          </a:bodyPr>
          <a:lstStyle/>
          <a:p>
            <a:pPr marL="0" indent="0" algn="ctr">
              <a:buNone/>
            </a:pPr>
            <a:r>
              <a:rPr lang="en-US" sz="4400" b="1" dirty="0" smtClean="0"/>
              <a:t>CUSTODY AND VISITATION 101</a:t>
            </a:r>
            <a:endParaRPr lang="en-US" sz="4400" b="1" dirty="0"/>
          </a:p>
        </p:txBody>
      </p:sp>
      <p:sp>
        <p:nvSpPr>
          <p:cNvPr id="4" name="Slide Number Placeholder 3"/>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7</a:t>
            </a:fld>
            <a:endParaRPr lang="en-US" dirty="0"/>
          </a:p>
        </p:txBody>
      </p:sp>
    </p:spTree>
    <p:extLst>
      <p:ext uri="{BB962C8B-B14F-4D97-AF65-F5344CB8AC3E}">
        <p14:creationId xmlns:p14="http://schemas.microsoft.com/office/powerpoint/2010/main" val="29740665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Shape 384"/>
          <p:cNvSpPr txBox="1"/>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strike="noStrike" cap="none" baseline="0">
                <a:solidFill>
                  <a:schemeClr val="lt1"/>
                </a:solidFill>
                <a:latin typeface="Arial"/>
                <a:ea typeface="Arial"/>
                <a:cs typeface="Arial"/>
                <a:sym typeface="Arial"/>
              </a:rPr>
              <a:t>8</a:t>
            </a:fld>
            <a:endParaRPr lang="en-US" sz="1400" b="0" i="0" u="none" strike="noStrike" cap="none" baseline="0" dirty="0">
              <a:solidFill>
                <a:schemeClr val="lt1"/>
              </a:solidFill>
              <a:latin typeface="Arial"/>
              <a:ea typeface="Arial"/>
              <a:cs typeface="Arial"/>
              <a:sym typeface="Arial"/>
            </a:endParaRPr>
          </a:p>
        </p:txBody>
      </p:sp>
      <p:sp>
        <p:nvSpPr>
          <p:cNvPr id="385" name="Shape 385"/>
          <p:cNvSpPr txBox="1">
            <a:spLocks noGrp="1"/>
          </p:cNvSpPr>
          <p:nvPr>
            <p:ph type="title"/>
          </p:nvPr>
        </p:nvSpPr>
        <p:spPr>
          <a:prstGeom prst="rect">
            <a:avLst/>
          </a:prstGeom>
          <a:noFill/>
          <a:ln>
            <a:noFill/>
          </a:ln>
        </p:spPr>
        <p:txBody>
          <a:bodyPr lIns="91425" tIns="45700" rIns="91425" bIns="45700" anchor="ctr" anchorCtr="1">
            <a:noAutofit/>
          </a:bodyPr>
          <a:lstStyle/>
          <a:p>
            <a:pPr marL="0" marR="0" lvl="0" indent="0" algn="ctr" rtl="0">
              <a:lnSpc>
                <a:spcPct val="100000"/>
              </a:lnSpc>
              <a:spcBef>
                <a:spcPts val="0"/>
              </a:spcBef>
              <a:spcAft>
                <a:spcPts val="0"/>
              </a:spcAft>
              <a:buClr>
                <a:schemeClr val="lt2"/>
              </a:buClr>
              <a:buSzPct val="25000"/>
              <a:buFont typeface="Arial"/>
              <a:buNone/>
            </a:pPr>
            <a:r>
              <a:rPr lang="en-US" sz="2700" i="0" u="none" strike="noStrike" cap="none" baseline="0" dirty="0" smtClean="0">
                <a:latin typeface="Arial"/>
                <a:ea typeface="Arial"/>
                <a:cs typeface="Arial"/>
                <a:sym typeface="Arial"/>
              </a:rPr>
              <a:t>CUSTODY/VISITATION: MYTHS v. FACTS</a:t>
            </a:r>
            <a:endParaRPr lang="en-US" sz="2700" i="0" u="none" strike="noStrike" cap="none" baseline="0" dirty="0">
              <a:latin typeface="Arial"/>
              <a:ea typeface="Arial"/>
              <a:cs typeface="Arial"/>
              <a:sym typeface="Arial"/>
            </a:endParaRPr>
          </a:p>
        </p:txBody>
      </p:sp>
      <p:sp>
        <p:nvSpPr>
          <p:cNvPr id="386" name="Shape 386"/>
          <p:cNvSpPr txBox="1">
            <a:spLocks noGrp="1"/>
          </p:cNvSpPr>
          <p:nvPr>
            <p:ph sz="half" idx="1"/>
          </p:nvPr>
        </p:nvSpPr>
        <p:spPr>
          <a:prstGeom prst="rect">
            <a:avLst/>
          </a:prstGeom>
          <a:noFill/>
          <a:ln>
            <a:noFill/>
          </a:ln>
        </p:spPr>
        <p:txBody>
          <a:bodyPr lIns="91425" tIns="45700" rIns="91425" bIns="45700" anchor="t" anchorCtr="0">
            <a:noAutofit/>
          </a:bodyPr>
          <a:lstStyle/>
          <a:p>
            <a:pPr marR="0" lvl="0" algn="l" rtl="0">
              <a:lnSpc>
                <a:spcPct val="80000"/>
              </a:lnSpc>
              <a:spcBef>
                <a:spcPts val="0"/>
              </a:spcBef>
              <a:spcAft>
                <a:spcPts val="0"/>
              </a:spcAft>
              <a:buClr>
                <a:srgbClr val="007BB3"/>
              </a:buClr>
              <a:buSzPct val="79999"/>
            </a:pPr>
            <a:r>
              <a:rPr lang="en-US" sz="1800" b="1" i="0" u="none" strike="noStrike" cap="none" baseline="0" dirty="0">
                <a:latin typeface="Arial"/>
                <a:ea typeface="Arial"/>
                <a:cs typeface="Arial"/>
                <a:sym typeface="Arial"/>
              </a:rPr>
              <a:t>MYTHS</a:t>
            </a:r>
          </a:p>
          <a:p>
            <a:pPr marR="0" lvl="0" algn="l" rtl="0">
              <a:lnSpc>
                <a:spcPct val="80000"/>
              </a:lnSpc>
              <a:spcBef>
                <a:spcPts val="360"/>
              </a:spcBef>
              <a:spcAft>
                <a:spcPts val="0"/>
              </a:spcAft>
              <a:buClr>
                <a:srgbClr val="007BB3"/>
              </a:buClr>
              <a:buSzPct val="79999"/>
            </a:pPr>
            <a:r>
              <a:rPr lang="en-US" sz="1800" b="0" i="0" u="none" strike="noStrike" cap="none" baseline="0" dirty="0" smtClean="0">
                <a:latin typeface="Arial"/>
                <a:ea typeface="Arial"/>
                <a:cs typeface="Arial"/>
                <a:sym typeface="Arial"/>
              </a:rPr>
              <a:t>Abusers never get custody</a:t>
            </a:r>
          </a:p>
          <a:p>
            <a:pPr marR="0" lvl="0" algn="l" rtl="0">
              <a:lnSpc>
                <a:spcPct val="80000"/>
              </a:lnSpc>
              <a:spcBef>
                <a:spcPts val="360"/>
              </a:spcBef>
              <a:spcAft>
                <a:spcPts val="0"/>
              </a:spcAft>
              <a:buClr>
                <a:srgbClr val="007BB3"/>
              </a:buClr>
              <a:buSzPct val="79999"/>
            </a:pPr>
            <a:r>
              <a:rPr lang="en-US" sz="1800" b="0" i="0" u="none" strike="noStrike" cap="none" baseline="0" dirty="0" smtClean="0">
                <a:latin typeface="Arial"/>
                <a:ea typeface="Arial"/>
                <a:cs typeface="Arial"/>
                <a:sym typeface="Arial"/>
              </a:rPr>
              <a:t>If a</a:t>
            </a:r>
            <a:r>
              <a:rPr lang="en-US" sz="1800" b="0" i="0" u="none" strike="noStrike" cap="none" dirty="0" smtClean="0">
                <a:latin typeface="Arial"/>
                <a:ea typeface="Arial"/>
                <a:cs typeface="Arial"/>
                <a:sym typeface="Arial"/>
              </a:rPr>
              <a:t> survivor</a:t>
            </a:r>
            <a:r>
              <a:rPr lang="en-US" sz="1800" b="0" i="0" u="none" strike="noStrike" cap="none" baseline="0" dirty="0" smtClean="0">
                <a:latin typeface="Arial"/>
                <a:ea typeface="Arial"/>
                <a:cs typeface="Arial"/>
                <a:sym typeface="Arial"/>
              </a:rPr>
              <a:t> does not wan</a:t>
            </a:r>
            <a:r>
              <a:rPr lang="en-US" sz="1800" dirty="0" smtClean="0">
                <a:latin typeface="Arial"/>
                <a:ea typeface="Arial"/>
                <a:cs typeface="Arial"/>
                <a:sym typeface="Arial"/>
              </a:rPr>
              <a:t>t their</a:t>
            </a:r>
            <a:r>
              <a:rPr lang="en-US" sz="1800" b="0" i="0" u="none" strike="noStrike" cap="none" baseline="0" dirty="0" smtClean="0">
                <a:latin typeface="Arial"/>
                <a:ea typeface="Arial"/>
                <a:cs typeface="Arial"/>
                <a:sym typeface="Arial"/>
              </a:rPr>
              <a:t> child to see the abuser, the child does not have to attend visitation</a:t>
            </a:r>
          </a:p>
          <a:p>
            <a:pPr marR="0" lvl="0" algn="l" rtl="0">
              <a:lnSpc>
                <a:spcPct val="80000"/>
              </a:lnSpc>
              <a:spcBef>
                <a:spcPts val="360"/>
              </a:spcBef>
              <a:spcAft>
                <a:spcPts val="0"/>
              </a:spcAft>
              <a:buClr>
                <a:srgbClr val="007BB3"/>
              </a:buClr>
              <a:buSzPct val="79999"/>
            </a:pPr>
            <a:r>
              <a:rPr lang="en-US" sz="1800" b="0" i="0" u="none" strike="noStrike" cap="none" baseline="0" dirty="0" smtClean="0">
                <a:latin typeface="Arial"/>
                <a:ea typeface="Arial"/>
                <a:cs typeface="Arial"/>
                <a:sym typeface="Arial"/>
              </a:rPr>
              <a:t>Many </a:t>
            </a:r>
            <a:r>
              <a:rPr lang="en-US" sz="1800" b="0" i="0" u="none" strike="noStrike" cap="none" baseline="0" dirty="0">
                <a:latin typeface="Arial"/>
                <a:ea typeface="Arial"/>
                <a:cs typeface="Arial"/>
                <a:sym typeface="Arial"/>
              </a:rPr>
              <a:t>abusers have no visitation with their children</a:t>
            </a:r>
          </a:p>
          <a:p>
            <a:pPr marR="0" lvl="0" algn="l" rtl="0">
              <a:lnSpc>
                <a:spcPct val="80000"/>
              </a:lnSpc>
              <a:spcBef>
                <a:spcPts val="360"/>
              </a:spcBef>
              <a:spcAft>
                <a:spcPts val="0"/>
              </a:spcAft>
              <a:buClr>
                <a:srgbClr val="007BB3"/>
              </a:buClr>
              <a:buSzPct val="79999"/>
            </a:pPr>
            <a:r>
              <a:rPr lang="en-US" sz="1800" b="0" i="0" u="none" strike="noStrike" cap="none" baseline="0" dirty="0">
                <a:latin typeface="Arial"/>
                <a:ea typeface="Arial"/>
                <a:cs typeface="Arial"/>
                <a:sym typeface="Arial"/>
              </a:rPr>
              <a:t>The court system will agree with </a:t>
            </a:r>
            <a:r>
              <a:rPr lang="en-US" sz="1800" b="0" i="0" u="none" strike="noStrike" cap="none" baseline="0" dirty="0" smtClean="0">
                <a:latin typeface="Arial"/>
                <a:ea typeface="Arial"/>
                <a:cs typeface="Arial"/>
                <a:sym typeface="Arial"/>
              </a:rPr>
              <a:t>the survivor</a:t>
            </a:r>
            <a:endParaRPr lang="en-US" sz="1800" b="0" i="0" u="none" strike="noStrike" cap="none" baseline="0" dirty="0">
              <a:latin typeface="Arial"/>
              <a:ea typeface="Arial"/>
              <a:cs typeface="Arial"/>
              <a:sym typeface="Arial"/>
            </a:endParaRPr>
          </a:p>
          <a:p>
            <a:pPr marR="0" lvl="0" algn="l" rtl="0">
              <a:lnSpc>
                <a:spcPct val="80000"/>
              </a:lnSpc>
              <a:spcBef>
                <a:spcPts val="360"/>
              </a:spcBef>
              <a:spcAft>
                <a:spcPts val="0"/>
              </a:spcAft>
              <a:buClr>
                <a:srgbClr val="007BB3"/>
              </a:buClr>
              <a:buSzPct val="79999"/>
            </a:pPr>
            <a:r>
              <a:rPr lang="en-US" sz="1800" b="0" i="0" u="none" strike="noStrike" cap="none" baseline="0" dirty="0">
                <a:latin typeface="Arial"/>
                <a:ea typeface="Arial"/>
                <a:cs typeface="Arial"/>
                <a:sym typeface="Arial"/>
              </a:rPr>
              <a:t>Judges believe all allegations of domestic </a:t>
            </a:r>
            <a:r>
              <a:rPr lang="en-US" sz="1800" b="0" i="0" u="none" strike="noStrike" cap="none" baseline="0" dirty="0" smtClean="0">
                <a:latin typeface="Arial"/>
                <a:ea typeface="Arial"/>
                <a:cs typeface="Arial"/>
                <a:sym typeface="Arial"/>
              </a:rPr>
              <a:t>violence</a:t>
            </a:r>
          </a:p>
          <a:p>
            <a:pPr marR="0" lvl="0" algn="l" rtl="0">
              <a:lnSpc>
                <a:spcPct val="80000"/>
              </a:lnSpc>
              <a:spcBef>
                <a:spcPts val="360"/>
              </a:spcBef>
              <a:spcAft>
                <a:spcPts val="0"/>
              </a:spcAft>
              <a:buClr>
                <a:srgbClr val="007BB3"/>
              </a:buClr>
              <a:buSzPct val="79999"/>
            </a:pPr>
            <a:r>
              <a:rPr lang="en-US" sz="1800" b="0" i="0" u="none" strike="noStrike" cap="none" baseline="0" dirty="0" smtClean="0">
                <a:latin typeface="Arial"/>
                <a:ea typeface="Arial"/>
                <a:cs typeface="Arial"/>
                <a:sym typeface="Arial"/>
              </a:rPr>
              <a:t>A survivor can flee without </a:t>
            </a:r>
            <a:r>
              <a:rPr lang="en-US" dirty="0" smtClean="0">
                <a:latin typeface="Arial"/>
                <a:ea typeface="Arial"/>
                <a:cs typeface="Arial"/>
                <a:sym typeface="Arial"/>
              </a:rPr>
              <a:t>their </a:t>
            </a:r>
            <a:r>
              <a:rPr lang="en-US" sz="1800" b="0" i="0" u="none" strike="noStrike" cap="none" baseline="0" dirty="0" smtClean="0">
                <a:latin typeface="Arial"/>
                <a:ea typeface="Arial"/>
                <a:cs typeface="Arial"/>
                <a:sym typeface="Arial"/>
              </a:rPr>
              <a:t>children and go back and get them any time they want</a:t>
            </a:r>
            <a:endParaRPr lang="en-US" sz="1800" b="0" i="0" u="none" strike="noStrike" cap="none" baseline="0" dirty="0">
              <a:latin typeface="Arial"/>
              <a:ea typeface="Arial"/>
              <a:cs typeface="Arial"/>
              <a:sym typeface="Arial"/>
            </a:endParaRPr>
          </a:p>
        </p:txBody>
      </p:sp>
      <p:sp>
        <p:nvSpPr>
          <p:cNvPr id="387" name="Shape 387"/>
          <p:cNvSpPr txBox="1">
            <a:spLocks noGrp="1"/>
          </p:cNvSpPr>
          <p:nvPr>
            <p:ph sz="half" idx="2"/>
          </p:nvPr>
        </p:nvSpPr>
        <p:spPr>
          <a:prstGeom prst="rect">
            <a:avLst/>
          </a:prstGeom>
          <a:noFill/>
          <a:ln>
            <a:noFill/>
          </a:ln>
        </p:spPr>
        <p:txBody>
          <a:bodyPr lIns="91425" tIns="45700" rIns="91425" bIns="45700" anchor="t" anchorCtr="0">
            <a:noAutofit/>
          </a:bodyPr>
          <a:lstStyle/>
          <a:p>
            <a:pPr marR="0" lvl="0" algn="l" rtl="0">
              <a:lnSpc>
                <a:spcPct val="80000"/>
              </a:lnSpc>
              <a:spcBef>
                <a:spcPts val="0"/>
              </a:spcBef>
              <a:spcAft>
                <a:spcPts val="0"/>
              </a:spcAft>
              <a:buClr>
                <a:srgbClr val="007BB3"/>
              </a:buClr>
              <a:buSzPct val="79999"/>
            </a:pPr>
            <a:r>
              <a:rPr lang="en-US" sz="1800" b="1" i="0" u="none" strike="noStrike" cap="none" baseline="0" dirty="0">
                <a:latin typeface="Arial"/>
                <a:ea typeface="Arial"/>
                <a:cs typeface="Arial"/>
                <a:sym typeface="Arial"/>
              </a:rPr>
              <a:t>FACTS</a:t>
            </a:r>
          </a:p>
          <a:p>
            <a:pPr marR="0" lvl="0" algn="l" rtl="0">
              <a:lnSpc>
                <a:spcPct val="80000"/>
              </a:lnSpc>
              <a:spcBef>
                <a:spcPts val="360"/>
              </a:spcBef>
              <a:spcAft>
                <a:spcPts val="0"/>
              </a:spcAft>
              <a:buClr>
                <a:srgbClr val="007BB3"/>
              </a:buClr>
              <a:buSzPct val="79999"/>
            </a:pPr>
            <a:r>
              <a:rPr lang="en-US" sz="1800" b="0" i="0" u="none" strike="noStrike" cap="none" baseline="0" dirty="0">
                <a:latin typeface="Arial"/>
                <a:ea typeface="Arial"/>
                <a:cs typeface="Arial"/>
                <a:sym typeface="Arial"/>
              </a:rPr>
              <a:t>Abusers who seek custody obtain custody in more than 50% of </a:t>
            </a:r>
            <a:r>
              <a:rPr lang="en-US" sz="1800" b="0" i="0" u="none" strike="noStrike" cap="none" baseline="0" dirty="0" smtClean="0">
                <a:latin typeface="Arial"/>
                <a:ea typeface="Arial"/>
                <a:cs typeface="Arial"/>
                <a:sym typeface="Arial"/>
              </a:rPr>
              <a:t>court </a:t>
            </a:r>
            <a:r>
              <a:rPr lang="en-US" sz="1800" b="0" i="0" u="none" strike="noStrike" cap="none" baseline="0" dirty="0">
                <a:latin typeface="Arial"/>
                <a:ea typeface="Arial"/>
                <a:cs typeface="Arial"/>
                <a:sym typeface="Arial"/>
              </a:rPr>
              <a:t>cases</a:t>
            </a:r>
          </a:p>
          <a:p>
            <a:pPr marR="0" lvl="0" algn="l" rtl="0">
              <a:lnSpc>
                <a:spcPct val="80000"/>
              </a:lnSpc>
              <a:spcBef>
                <a:spcPts val="360"/>
              </a:spcBef>
              <a:spcAft>
                <a:spcPts val="0"/>
              </a:spcAft>
              <a:buClr>
                <a:srgbClr val="007BB3"/>
              </a:buClr>
              <a:buSzPct val="79999"/>
            </a:pPr>
            <a:r>
              <a:rPr lang="en-US" sz="1800" b="0" i="0" u="none" strike="noStrike" cap="none" baseline="0" dirty="0" smtClean="0">
                <a:latin typeface="Arial"/>
                <a:ea typeface="Arial"/>
                <a:cs typeface="Arial"/>
                <a:sym typeface="Arial"/>
              </a:rPr>
              <a:t>Some form of visitation is almost always granted</a:t>
            </a:r>
          </a:p>
          <a:p>
            <a:pPr marR="0" lvl="0" algn="l" rtl="0">
              <a:lnSpc>
                <a:spcPct val="80000"/>
              </a:lnSpc>
              <a:spcBef>
                <a:spcPts val="360"/>
              </a:spcBef>
              <a:spcAft>
                <a:spcPts val="0"/>
              </a:spcAft>
              <a:buClr>
                <a:srgbClr val="007BB3"/>
              </a:buClr>
              <a:buSzPct val="79999"/>
            </a:pPr>
            <a:r>
              <a:rPr lang="en-US" sz="1800" b="0" i="0" u="none" strike="noStrike" cap="none" baseline="0" dirty="0" smtClean="0">
                <a:latin typeface="Arial"/>
                <a:ea typeface="Arial"/>
                <a:cs typeface="Arial"/>
                <a:sym typeface="Arial"/>
              </a:rPr>
              <a:t>The parent’s wishes on visitation</a:t>
            </a:r>
            <a:r>
              <a:rPr lang="en-US" sz="1600" b="0" i="0" u="none" strike="noStrike" cap="none" baseline="0" dirty="0" smtClean="0">
                <a:latin typeface="Arial"/>
                <a:ea typeface="Arial"/>
                <a:cs typeface="Arial"/>
                <a:sym typeface="Arial"/>
              </a:rPr>
              <a:t> </a:t>
            </a:r>
            <a:r>
              <a:rPr lang="en-US" sz="1800" dirty="0" smtClean="0"/>
              <a:t>are</a:t>
            </a:r>
            <a:r>
              <a:rPr lang="en-US" sz="1600" b="0" i="0" u="none" strike="noStrike" cap="none" baseline="0" dirty="0" smtClean="0">
                <a:latin typeface="Arial"/>
                <a:ea typeface="Arial"/>
                <a:cs typeface="Arial"/>
                <a:sym typeface="Arial"/>
              </a:rPr>
              <a:t> </a:t>
            </a:r>
            <a:r>
              <a:rPr lang="en-US" sz="1800" b="0" i="0" u="none" strike="noStrike" cap="none" baseline="0" dirty="0" smtClean="0">
                <a:latin typeface="Arial"/>
                <a:ea typeface="Arial"/>
                <a:cs typeface="Arial"/>
                <a:sym typeface="Arial"/>
              </a:rPr>
              <a:t>not</a:t>
            </a:r>
            <a:r>
              <a:rPr lang="en-US" sz="1600" b="0" i="0" u="none" strike="noStrike" cap="none" baseline="0" dirty="0" smtClean="0">
                <a:latin typeface="Arial"/>
                <a:ea typeface="Arial"/>
                <a:cs typeface="Arial"/>
                <a:sym typeface="Arial"/>
              </a:rPr>
              <a:t> </a:t>
            </a:r>
            <a:r>
              <a:rPr lang="en-US" sz="1800" b="0" i="0" u="none" strike="noStrike" cap="none" baseline="0" dirty="0" smtClean="0">
                <a:latin typeface="Arial"/>
                <a:ea typeface="Arial"/>
                <a:cs typeface="Arial"/>
                <a:sym typeface="Arial"/>
              </a:rPr>
              <a:t>a paramount concern</a:t>
            </a:r>
          </a:p>
          <a:p>
            <a:pPr marR="0" lvl="0" algn="l" rtl="0">
              <a:lnSpc>
                <a:spcPct val="80000"/>
              </a:lnSpc>
              <a:spcBef>
                <a:spcPts val="360"/>
              </a:spcBef>
              <a:spcAft>
                <a:spcPts val="0"/>
              </a:spcAft>
              <a:buClr>
                <a:srgbClr val="007BB3"/>
              </a:buClr>
              <a:buSzPct val="79999"/>
            </a:pPr>
            <a:r>
              <a:rPr lang="en-US" sz="1800" b="0" i="0" u="none" strike="noStrike" cap="none" baseline="0" dirty="0" smtClean="0">
                <a:latin typeface="Arial"/>
                <a:ea typeface="Arial"/>
                <a:cs typeface="Arial"/>
                <a:sym typeface="Arial"/>
              </a:rPr>
              <a:t>Judges </a:t>
            </a:r>
            <a:r>
              <a:rPr lang="en-US" sz="1800" b="0" i="0" u="none" strike="noStrike" cap="none" baseline="0" dirty="0">
                <a:latin typeface="Arial"/>
                <a:ea typeface="Arial"/>
                <a:cs typeface="Arial"/>
                <a:sym typeface="Arial"/>
              </a:rPr>
              <a:t>do not believe everything </a:t>
            </a:r>
            <a:r>
              <a:rPr lang="en-US" sz="1800" b="0" i="0" u="none" strike="noStrike" cap="none" baseline="0" dirty="0" smtClean="0">
                <a:latin typeface="Arial"/>
                <a:ea typeface="Arial"/>
                <a:cs typeface="Arial"/>
                <a:sym typeface="Arial"/>
              </a:rPr>
              <a:t>a survivor</a:t>
            </a:r>
            <a:r>
              <a:rPr lang="en-US" sz="1800" b="0" i="0" u="none" strike="noStrike" cap="none" dirty="0" smtClean="0">
                <a:latin typeface="Arial"/>
                <a:ea typeface="Arial"/>
                <a:cs typeface="Arial"/>
                <a:sym typeface="Arial"/>
              </a:rPr>
              <a:t> </a:t>
            </a:r>
            <a:r>
              <a:rPr lang="en-US" sz="1800" b="0" i="0" u="none" strike="noStrike" cap="none" baseline="0" dirty="0" smtClean="0">
                <a:latin typeface="Arial"/>
                <a:ea typeface="Arial"/>
                <a:cs typeface="Arial"/>
                <a:sym typeface="Arial"/>
              </a:rPr>
              <a:t>says </a:t>
            </a:r>
            <a:r>
              <a:rPr lang="en-US" sz="1800" b="0" i="0" u="none" strike="noStrike" cap="none" baseline="0" dirty="0">
                <a:latin typeface="Arial"/>
                <a:ea typeface="Arial"/>
                <a:cs typeface="Arial"/>
                <a:sym typeface="Arial"/>
              </a:rPr>
              <a:t>just because </a:t>
            </a:r>
            <a:r>
              <a:rPr lang="en-US" sz="1800" b="0" i="0" u="none" strike="noStrike" cap="none" baseline="0" dirty="0" smtClean="0">
                <a:latin typeface="Arial"/>
                <a:ea typeface="Arial"/>
                <a:cs typeface="Arial"/>
                <a:sym typeface="Arial"/>
              </a:rPr>
              <a:t>they</a:t>
            </a:r>
            <a:r>
              <a:rPr lang="en-US" sz="1800" b="0" i="0" u="none" strike="noStrike" cap="none" dirty="0" smtClean="0">
                <a:latin typeface="Arial"/>
                <a:ea typeface="Arial"/>
                <a:cs typeface="Arial"/>
                <a:sym typeface="Arial"/>
              </a:rPr>
              <a:t> are</a:t>
            </a:r>
            <a:r>
              <a:rPr lang="en-US" dirty="0">
                <a:latin typeface="Arial"/>
                <a:ea typeface="Arial"/>
                <a:cs typeface="Arial"/>
                <a:sym typeface="Arial"/>
              </a:rPr>
              <a:t> </a:t>
            </a:r>
            <a:r>
              <a:rPr lang="en-US" sz="1800" b="0" i="0" u="none" strike="noStrike" cap="none" baseline="0" dirty="0" smtClean="0">
                <a:latin typeface="Arial"/>
                <a:ea typeface="Arial"/>
                <a:cs typeface="Arial"/>
                <a:sym typeface="Arial"/>
              </a:rPr>
              <a:t>the survivor</a:t>
            </a:r>
            <a:endParaRPr lang="en-US" sz="1800" b="0" i="0" u="none" strike="noStrike" cap="none" baseline="0" dirty="0">
              <a:latin typeface="Arial"/>
              <a:ea typeface="Arial"/>
              <a:cs typeface="Arial"/>
              <a:sym typeface="Arial"/>
            </a:endParaRPr>
          </a:p>
          <a:p>
            <a:pPr marR="0" lvl="0" algn="l" rtl="0">
              <a:lnSpc>
                <a:spcPct val="80000"/>
              </a:lnSpc>
              <a:spcBef>
                <a:spcPts val="360"/>
              </a:spcBef>
              <a:spcAft>
                <a:spcPts val="0"/>
              </a:spcAft>
              <a:buClr>
                <a:srgbClr val="007BB3"/>
              </a:buClr>
              <a:buSzPct val="79999"/>
            </a:pPr>
            <a:r>
              <a:rPr lang="en-US" sz="1800" b="0" i="0" u="none" strike="noStrike" cap="none" baseline="0" dirty="0">
                <a:latin typeface="Arial"/>
                <a:ea typeface="Arial"/>
                <a:cs typeface="Arial"/>
                <a:sym typeface="Arial"/>
              </a:rPr>
              <a:t>The parent who has physical custody when he/she walks into court often maintains physical custody during the case</a:t>
            </a:r>
          </a:p>
        </p:txBody>
      </p:sp>
      <p:sp>
        <p:nvSpPr>
          <p:cNvPr id="388" name="Shape 388"/>
          <p:cNvSpPr txBox="1"/>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strike="noStrike" cap="none" baseline="0">
                <a:solidFill>
                  <a:schemeClr val="lt1"/>
                </a:solidFill>
                <a:latin typeface="Arial"/>
                <a:ea typeface="Arial"/>
                <a:cs typeface="Arial"/>
                <a:sym typeface="Arial"/>
              </a:rPr>
              <a:t>8</a:t>
            </a:fld>
            <a:endParaRPr lang="en-US" sz="1400" b="0" i="0" u="none" strike="noStrike" cap="none" baseline="0" dirty="0">
              <a:solidFill>
                <a:schemeClr val="lt1"/>
              </a:solidFill>
              <a:latin typeface="Arial"/>
              <a:ea typeface="Arial"/>
              <a:cs typeface="Arial"/>
              <a:sym typeface="Arial"/>
            </a:endParaRPr>
          </a:p>
        </p:txBody>
      </p:sp>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ltLang="en-US" sz="2700" dirty="0"/>
              <a:t>Jurisdiction of Different Courts</a:t>
            </a:r>
            <a:endParaRPr lang="en-US" sz="2700" dirty="0"/>
          </a:p>
        </p:txBody>
      </p:sp>
      <p:sp>
        <p:nvSpPr>
          <p:cNvPr id="5" name="Slide Number Placeholder 4"/>
          <p:cNvSpPr>
            <a:spLocks noGrp="1"/>
          </p:cNvSpPr>
          <p:nvPr>
            <p:ph type="sldNum" sz="quarter" idx="4294967295"/>
          </p:nvPr>
        </p:nvSpPr>
        <p:spPr>
          <a:xfrm>
            <a:off x="8374063" y="5956300"/>
            <a:ext cx="769937" cy="365125"/>
          </a:xfrm>
          <a:prstGeom prst="rect">
            <a:avLst/>
          </a:prstGeom>
        </p:spPr>
        <p:txBody>
          <a:bodyPr/>
          <a:lstStyle/>
          <a:p>
            <a:pPr marL="0" lvl="0" indent="0">
              <a:spcBef>
                <a:spcPts val="0"/>
              </a:spcBef>
              <a:buClr>
                <a:schemeClr val="lt1"/>
              </a:buClr>
              <a:buSzPct val="25000"/>
              <a:buFont typeface="Arial"/>
              <a:buNone/>
            </a:pPr>
            <a:fld id="{00000000-1234-1234-1234-123412341234}" type="slidenum">
              <a:rPr lang="en-US" smtClean="0"/>
              <a:t>9</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737098354"/>
              </p:ext>
            </p:extLst>
          </p:nvPr>
        </p:nvGraphicFramePr>
        <p:xfrm>
          <a:off x="342200" y="1690689"/>
          <a:ext cx="8173150" cy="4100713"/>
        </p:xfrm>
        <a:graphic>
          <a:graphicData uri="http://schemas.openxmlformats.org/drawingml/2006/table">
            <a:tbl>
              <a:tblPr firstRow="1" bandRow="1">
                <a:tableStyleId>{4A261E14-55D1-4990-A8C0-4BC5BD5B4297}</a:tableStyleId>
              </a:tblPr>
              <a:tblGrid>
                <a:gridCol w="1634630">
                  <a:extLst>
                    <a:ext uri="{9D8B030D-6E8A-4147-A177-3AD203B41FA5}">
                      <a16:colId xmlns:a16="http://schemas.microsoft.com/office/drawing/2014/main" val="3398432746"/>
                    </a:ext>
                  </a:extLst>
                </a:gridCol>
                <a:gridCol w="1634630">
                  <a:extLst>
                    <a:ext uri="{9D8B030D-6E8A-4147-A177-3AD203B41FA5}">
                      <a16:colId xmlns:a16="http://schemas.microsoft.com/office/drawing/2014/main" val="1361311624"/>
                    </a:ext>
                  </a:extLst>
                </a:gridCol>
                <a:gridCol w="1634630">
                  <a:extLst>
                    <a:ext uri="{9D8B030D-6E8A-4147-A177-3AD203B41FA5}">
                      <a16:colId xmlns:a16="http://schemas.microsoft.com/office/drawing/2014/main" val="4240015426"/>
                    </a:ext>
                  </a:extLst>
                </a:gridCol>
                <a:gridCol w="1634630">
                  <a:extLst>
                    <a:ext uri="{9D8B030D-6E8A-4147-A177-3AD203B41FA5}">
                      <a16:colId xmlns:a16="http://schemas.microsoft.com/office/drawing/2014/main" val="1278090601"/>
                    </a:ext>
                  </a:extLst>
                </a:gridCol>
                <a:gridCol w="1634630">
                  <a:extLst>
                    <a:ext uri="{9D8B030D-6E8A-4147-A177-3AD203B41FA5}">
                      <a16:colId xmlns:a16="http://schemas.microsoft.com/office/drawing/2014/main" val="2522177373"/>
                    </a:ext>
                  </a:extLst>
                </a:gridCol>
              </a:tblGrid>
              <a:tr h="936702">
                <a:tc>
                  <a:txBody>
                    <a:bodyPr/>
                    <a:lstStyle/>
                    <a:p>
                      <a:endParaRPr lang="en-US" sz="2600" dirty="0">
                        <a:solidFill>
                          <a:srgbClr val="007BB3"/>
                        </a:solidFill>
                      </a:endParaRPr>
                    </a:p>
                  </a:txBody>
                  <a:tcPr/>
                </a:tc>
                <a:tc>
                  <a:txBody>
                    <a:bodyPr/>
                    <a:lstStyle/>
                    <a:p>
                      <a:r>
                        <a:rPr lang="en-US" sz="2600" dirty="0" smtClean="0">
                          <a:solidFill>
                            <a:srgbClr val="007BB3"/>
                          </a:solidFill>
                        </a:rPr>
                        <a:t>OP</a:t>
                      </a:r>
                      <a:endParaRPr lang="en-US" sz="2600" dirty="0">
                        <a:solidFill>
                          <a:srgbClr val="007BB3"/>
                        </a:solidFill>
                      </a:endParaRPr>
                    </a:p>
                  </a:txBody>
                  <a:tcPr/>
                </a:tc>
                <a:tc>
                  <a:txBody>
                    <a:bodyPr/>
                    <a:lstStyle/>
                    <a:p>
                      <a:r>
                        <a:rPr lang="en-US" sz="2600" dirty="0" smtClean="0">
                          <a:solidFill>
                            <a:srgbClr val="007BB3"/>
                          </a:solidFill>
                        </a:rPr>
                        <a:t>Custody/Visitation</a:t>
                      </a:r>
                      <a:endParaRPr lang="en-US" sz="2600" dirty="0">
                        <a:solidFill>
                          <a:srgbClr val="007BB3"/>
                        </a:solidFill>
                      </a:endParaRPr>
                    </a:p>
                  </a:txBody>
                  <a:tcPr/>
                </a:tc>
                <a:tc>
                  <a:txBody>
                    <a:bodyPr/>
                    <a:lstStyle/>
                    <a:p>
                      <a:r>
                        <a:rPr lang="en-US" sz="2600" dirty="0" smtClean="0">
                          <a:solidFill>
                            <a:srgbClr val="007BB3"/>
                          </a:solidFill>
                        </a:rPr>
                        <a:t>Support </a:t>
                      </a:r>
                      <a:endParaRPr lang="en-US" sz="2600" dirty="0">
                        <a:solidFill>
                          <a:srgbClr val="007BB3"/>
                        </a:solidFill>
                      </a:endParaRPr>
                    </a:p>
                  </a:txBody>
                  <a:tcPr/>
                </a:tc>
                <a:tc>
                  <a:txBody>
                    <a:bodyPr/>
                    <a:lstStyle/>
                    <a:p>
                      <a:r>
                        <a:rPr lang="en-US" sz="2600" dirty="0" smtClean="0">
                          <a:solidFill>
                            <a:srgbClr val="007BB3"/>
                          </a:solidFill>
                        </a:rPr>
                        <a:t>Divorce</a:t>
                      </a:r>
                      <a:endParaRPr lang="en-US" sz="2600" dirty="0">
                        <a:solidFill>
                          <a:srgbClr val="007BB3"/>
                        </a:solidFill>
                      </a:endParaRPr>
                    </a:p>
                  </a:txBody>
                  <a:tcPr/>
                </a:tc>
                <a:extLst>
                  <a:ext uri="{0D108BD9-81ED-4DB2-BD59-A6C34878D82A}">
                    <a16:rowId xmlns:a16="http://schemas.microsoft.com/office/drawing/2014/main" val="2198489576"/>
                  </a:ext>
                </a:extLst>
              </a:tr>
              <a:tr h="854882">
                <a:tc>
                  <a:txBody>
                    <a:bodyPr/>
                    <a:lstStyle/>
                    <a:p>
                      <a:r>
                        <a:rPr lang="en-US" sz="2600" dirty="0" smtClean="0">
                          <a:solidFill>
                            <a:srgbClr val="007BB3"/>
                          </a:solidFill>
                        </a:rPr>
                        <a:t>Family Court</a:t>
                      </a:r>
                      <a:endParaRPr lang="en-US" sz="2600" dirty="0">
                        <a:solidFill>
                          <a:srgbClr val="007BB3"/>
                        </a:solidFill>
                      </a:endParaRPr>
                    </a:p>
                  </a:txBody>
                  <a:tcPr/>
                </a:tc>
                <a:tc>
                  <a:txBody>
                    <a:bodyPr/>
                    <a:lstStyle/>
                    <a:p>
                      <a:pPr algn="ctr"/>
                      <a:r>
                        <a:rPr lang="en-US" sz="2600" dirty="0" smtClean="0">
                          <a:solidFill>
                            <a:srgbClr val="007BB3"/>
                          </a:solidFill>
                        </a:rPr>
                        <a:t>X (civil)</a:t>
                      </a:r>
                      <a:endParaRPr lang="en-US" sz="2600" dirty="0">
                        <a:solidFill>
                          <a:srgbClr val="007BB3"/>
                        </a:solidFill>
                      </a:endParaRPr>
                    </a:p>
                  </a:txBody>
                  <a:tcPr/>
                </a:tc>
                <a:tc>
                  <a:txBody>
                    <a:bodyPr/>
                    <a:lstStyle/>
                    <a:p>
                      <a:pPr algn="ctr"/>
                      <a:r>
                        <a:rPr lang="en-US" sz="2600" dirty="0" smtClean="0">
                          <a:solidFill>
                            <a:srgbClr val="007BB3"/>
                          </a:solidFill>
                        </a:rPr>
                        <a:t>X</a:t>
                      </a:r>
                      <a:endParaRPr lang="en-US" sz="2600" dirty="0">
                        <a:solidFill>
                          <a:srgbClr val="007BB3"/>
                        </a:solidFill>
                      </a:endParaRPr>
                    </a:p>
                  </a:txBody>
                  <a:tcPr/>
                </a:tc>
                <a:tc>
                  <a:txBody>
                    <a:bodyPr/>
                    <a:lstStyle/>
                    <a:p>
                      <a:pPr algn="ctr"/>
                      <a:r>
                        <a:rPr lang="en-US" sz="2600" dirty="0" smtClean="0">
                          <a:solidFill>
                            <a:srgbClr val="007BB3"/>
                          </a:solidFill>
                        </a:rPr>
                        <a:t>X</a:t>
                      </a:r>
                      <a:endParaRPr lang="en-US" sz="2600" dirty="0">
                        <a:solidFill>
                          <a:srgbClr val="007BB3"/>
                        </a:solidFill>
                      </a:endParaRPr>
                    </a:p>
                  </a:txBody>
                  <a:tcPr/>
                </a:tc>
                <a:tc>
                  <a:txBody>
                    <a:bodyPr/>
                    <a:lstStyle/>
                    <a:p>
                      <a:pPr algn="ctr"/>
                      <a:endParaRPr lang="en-US" sz="2600" dirty="0">
                        <a:solidFill>
                          <a:srgbClr val="007BB3"/>
                        </a:solidFill>
                      </a:endParaRPr>
                    </a:p>
                  </a:txBody>
                  <a:tcPr/>
                </a:tc>
                <a:extLst>
                  <a:ext uri="{0D108BD9-81ED-4DB2-BD59-A6C34878D82A}">
                    <a16:rowId xmlns:a16="http://schemas.microsoft.com/office/drawing/2014/main" val="275421254"/>
                  </a:ext>
                </a:extLst>
              </a:tr>
              <a:tr h="854882">
                <a:tc>
                  <a:txBody>
                    <a:bodyPr/>
                    <a:lstStyle/>
                    <a:p>
                      <a:r>
                        <a:rPr lang="en-US" sz="2600" dirty="0" smtClean="0">
                          <a:solidFill>
                            <a:srgbClr val="007BB3"/>
                          </a:solidFill>
                        </a:rPr>
                        <a:t>Supreme Court</a:t>
                      </a:r>
                      <a:endParaRPr lang="en-US" sz="2600" dirty="0">
                        <a:solidFill>
                          <a:srgbClr val="007BB3"/>
                        </a:solidFill>
                      </a:endParaRPr>
                    </a:p>
                  </a:txBody>
                  <a:tcPr/>
                </a:tc>
                <a:tc>
                  <a:txBody>
                    <a:bodyPr/>
                    <a:lstStyle/>
                    <a:p>
                      <a:pPr algn="ctr"/>
                      <a:r>
                        <a:rPr lang="en-US" sz="2600" dirty="0" smtClean="0">
                          <a:solidFill>
                            <a:srgbClr val="007BB3"/>
                          </a:solidFill>
                        </a:rPr>
                        <a:t>X</a:t>
                      </a:r>
                      <a:endParaRPr lang="en-US" sz="2600" dirty="0">
                        <a:solidFill>
                          <a:srgbClr val="007BB3"/>
                        </a:solidFill>
                      </a:endParaRPr>
                    </a:p>
                  </a:txBody>
                  <a:tcPr/>
                </a:tc>
                <a:tc>
                  <a:txBody>
                    <a:bodyPr/>
                    <a:lstStyle/>
                    <a:p>
                      <a:pPr algn="ctr"/>
                      <a:r>
                        <a:rPr lang="en-US" sz="2600" dirty="0" smtClean="0">
                          <a:solidFill>
                            <a:srgbClr val="007BB3"/>
                          </a:solidFill>
                        </a:rPr>
                        <a:t>X</a:t>
                      </a:r>
                      <a:endParaRPr lang="en-US" sz="2600" dirty="0">
                        <a:solidFill>
                          <a:srgbClr val="007BB3"/>
                        </a:solidFill>
                      </a:endParaRPr>
                    </a:p>
                  </a:txBody>
                  <a:tcPr/>
                </a:tc>
                <a:tc>
                  <a:txBody>
                    <a:bodyPr/>
                    <a:lstStyle/>
                    <a:p>
                      <a:pPr algn="ctr"/>
                      <a:r>
                        <a:rPr lang="en-US" sz="2600" dirty="0" smtClean="0">
                          <a:solidFill>
                            <a:srgbClr val="007BB3"/>
                          </a:solidFill>
                        </a:rPr>
                        <a:t>X</a:t>
                      </a:r>
                      <a:endParaRPr lang="en-US" sz="2600" dirty="0">
                        <a:solidFill>
                          <a:srgbClr val="007BB3"/>
                        </a:solidFill>
                      </a:endParaRPr>
                    </a:p>
                  </a:txBody>
                  <a:tcPr/>
                </a:tc>
                <a:tc>
                  <a:txBody>
                    <a:bodyPr/>
                    <a:lstStyle/>
                    <a:p>
                      <a:pPr algn="ctr"/>
                      <a:r>
                        <a:rPr lang="en-US" sz="2600" dirty="0" smtClean="0">
                          <a:solidFill>
                            <a:srgbClr val="007BB3"/>
                          </a:solidFill>
                        </a:rPr>
                        <a:t>X</a:t>
                      </a:r>
                      <a:endParaRPr lang="en-US" sz="2600" dirty="0">
                        <a:solidFill>
                          <a:srgbClr val="007BB3"/>
                        </a:solidFill>
                      </a:endParaRPr>
                    </a:p>
                  </a:txBody>
                  <a:tcPr/>
                </a:tc>
                <a:extLst>
                  <a:ext uri="{0D108BD9-81ED-4DB2-BD59-A6C34878D82A}">
                    <a16:rowId xmlns:a16="http://schemas.microsoft.com/office/drawing/2014/main" val="2756623323"/>
                  </a:ext>
                </a:extLst>
              </a:tr>
              <a:tr h="854882">
                <a:tc>
                  <a:txBody>
                    <a:bodyPr/>
                    <a:lstStyle/>
                    <a:p>
                      <a:r>
                        <a:rPr lang="en-US" sz="2600" dirty="0" smtClean="0">
                          <a:solidFill>
                            <a:srgbClr val="007BB3"/>
                          </a:solidFill>
                        </a:rPr>
                        <a:t>Criminal Court</a:t>
                      </a:r>
                      <a:endParaRPr lang="en-US" sz="2600" dirty="0">
                        <a:solidFill>
                          <a:srgbClr val="007BB3"/>
                        </a:solidFill>
                      </a:endParaRPr>
                    </a:p>
                  </a:txBody>
                  <a:tcPr/>
                </a:tc>
                <a:tc>
                  <a:txBody>
                    <a:bodyPr/>
                    <a:lstStyle/>
                    <a:p>
                      <a:pPr algn="ctr"/>
                      <a:r>
                        <a:rPr lang="en-US" sz="2600" dirty="0" smtClean="0">
                          <a:solidFill>
                            <a:srgbClr val="007BB3"/>
                          </a:solidFill>
                        </a:rPr>
                        <a:t>X (criminal)</a:t>
                      </a:r>
                      <a:endParaRPr lang="en-US" sz="2600" dirty="0">
                        <a:solidFill>
                          <a:srgbClr val="007BB3"/>
                        </a:solidFill>
                      </a:endParaRPr>
                    </a:p>
                  </a:txBody>
                  <a:tcPr/>
                </a:tc>
                <a:tc>
                  <a:txBody>
                    <a:bodyPr/>
                    <a:lstStyle/>
                    <a:p>
                      <a:pPr algn="ctr"/>
                      <a:endParaRPr lang="en-US" sz="2600" dirty="0">
                        <a:solidFill>
                          <a:srgbClr val="007BB3"/>
                        </a:solidFill>
                      </a:endParaRPr>
                    </a:p>
                  </a:txBody>
                  <a:tcPr/>
                </a:tc>
                <a:tc>
                  <a:txBody>
                    <a:bodyPr/>
                    <a:lstStyle/>
                    <a:p>
                      <a:pPr algn="ctr"/>
                      <a:endParaRPr lang="en-US" sz="2600" dirty="0">
                        <a:solidFill>
                          <a:srgbClr val="007BB3"/>
                        </a:solidFill>
                      </a:endParaRPr>
                    </a:p>
                  </a:txBody>
                  <a:tcPr/>
                </a:tc>
                <a:tc>
                  <a:txBody>
                    <a:bodyPr/>
                    <a:lstStyle/>
                    <a:p>
                      <a:pPr algn="ctr"/>
                      <a:endParaRPr lang="en-US" sz="2600" dirty="0">
                        <a:solidFill>
                          <a:srgbClr val="007BB3"/>
                        </a:solidFill>
                      </a:endParaRPr>
                    </a:p>
                  </a:txBody>
                  <a:tcPr/>
                </a:tc>
                <a:extLst>
                  <a:ext uri="{0D108BD9-81ED-4DB2-BD59-A6C34878D82A}">
                    <a16:rowId xmlns:a16="http://schemas.microsoft.com/office/drawing/2014/main" val="4171376737"/>
                  </a:ext>
                </a:extLst>
              </a:tr>
              <a:tr h="512251">
                <a:tc>
                  <a:txBody>
                    <a:bodyPr/>
                    <a:lstStyle/>
                    <a:p>
                      <a:r>
                        <a:rPr lang="en-US" sz="2600" dirty="0" smtClean="0">
                          <a:solidFill>
                            <a:srgbClr val="007BB3"/>
                          </a:solidFill>
                        </a:rPr>
                        <a:t>IDV</a:t>
                      </a:r>
                      <a:endParaRPr lang="en-US" sz="2600" dirty="0">
                        <a:solidFill>
                          <a:srgbClr val="007BB3"/>
                        </a:solidFill>
                      </a:endParaRPr>
                    </a:p>
                  </a:txBody>
                  <a:tcPr/>
                </a:tc>
                <a:tc>
                  <a:txBody>
                    <a:bodyPr/>
                    <a:lstStyle/>
                    <a:p>
                      <a:pPr algn="ctr"/>
                      <a:r>
                        <a:rPr lang="en-US" sz="2600" dirty="0" smtClean="0">
                          <a:solidFill>
                            <a:srgbClr val="007BB3"/>
                          </a:solidFill>
                        </a:rPr>
                        <a:t>X</a:t>
                      </a:r>
                      <a:endParaRPr lang="en-US" sz="2600" dirty="0">
                        <a:solidFill>
                          <a:srgbClr val="007BB3"/>
                        </a:solidFill>
                      </a:endParaRPr>
                    </a:p>
                  </a:txBody>
                  <a:tcPr/>
                </a:tc>
                <a:tc>
                  <a:txBody>
                    <a:bodyPr/>
                    <a:lstStyle/>
                    <a:p>
                      <a:pPr algn="ctr"/>
                      <a:r>
                        <a:rPr lang="en-US" sz="2600" dirty="0" smtClean="0">
                          <a:solidFill>
                            <a:srgbClr val="007BB3"/>
                          </a:solidFill>
                        </a:rPr>
                        <a:t>X</a:t>
                      </a:r>
                      <a:endParaRPr lang="en-US" sz="2600" dirty="0">
                        <a:solidFill>
                          <a:srgbClr val="007BB3"/>
                        </a:solidFill>
                      </a:endParaRPr>
                    </a:p>
                  </a:txBody>
                  <a:tcPr/>
                </a:tc>
                <a:tc>
                  <a:txBody>
                    <a:bodyPr/>
                    <a:lstStyle/>
                    <a:p>
                      <a:pPr algn="ctr"/>
                      <a:endParaRPr lang="en-US" sz="2600" dirty="0">
                        <a:solidFill>
                          <a:srgbClr val="007BB3"/>
                        </a:solidFill>
                      </a:endParaRPr>
                    </a:p>
                  </a:txBody>
                  <a:tcPr/>
                </a:tc>
                <a:tc>
                  <a:txBody>
                    <a:bodyPr/>
                    <a:lstStyle/>
                    <a:p>
                      <a:pPr algn="ctr"/>
                      <a:r>
                        <a:rPr lang="en-US" sz="2600" dirty="0" smtClean="0">
                          <a:solidFill>
                            <a:srgbClr val="007BB3"/>
                          </a:solidFill>
                        </a:rPr>
                        <a:t>X</a:t>
                      </a:r>
                      <a:endParaRPr lang="en-US" sz="2600" dirty="0">
                        <a:solidFill>
                          <a:srgbClr val="007BB3"/>
                        </a:solidFill>
                      </a:endParaRPr>
                    </a:p>
                  </a:txBody>
                  <a:tcPr/>
                </a:tc>
                <a:extLst>
                  <a:ext uri="{0D108BD9-81ED-4DB2-BD59-A6C34878D82A}">
                    <a16:rowId xmlns:a16="http://schemas.microsoft.com/office/drawing/2014/main" val="3765742781"/>
                  </a:ext>
                </a:extLst>
              </a:tr>
            </a:tbl>
          </a:graphicData>
        </a:graphic>
      </p:graphicFrame>
    </p:spTree>
    <p:extLst>
      <p:ext uri="{BB962C8B-B14F-4D97-AF65-F5344CB8AC3E}">
        <p14:creationId xmlns:p14="http://schemas.microsoft.com/office/powerpoint/2010/main" val="390270260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
  <a:themeElements>
    <a:clrScheme name="Sanctuary">
      <a:dk1>
        <a:sysClr val="windowText" lastClr="000000"/>
      </a:dk1>
      <a:lt1>
        <a:sysClr val="window" lastClr="FFFFFF"/>
      </a:lt1>
      <a:dk2>
        <a:srgbClr val="44546A"/>
      </a:dk2>
      <a:lt2>
        <a:srgbClr val="E7E6E6"/>
      </a:lt2>
      <a:accent1>
        <a:srgbClr val="2F5496"/>
      </a:accent1>
      <a:accent2>
        <a:srgbClr val="ED7D31"/>
      </a:accent2>
      <a:accent3>
        <a:srgbClr val="A5A5A5"/>
      </a:accent3>
      <a:accent4>
        <a:srgbClr val="2F5496"/>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6BCE987B-2E99-4D08-A653-58EAAA2020E4}" vid="{0D1B4BDF-BA5A-4A71-83E7-F0CADDE7E1EF}"/>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31304</TotalTime>
  <Words>3386</Words>
  <Application>Microsoft Office PowerPoint</Application>
  <PresentationFormat>On-screen Show (4:3)</PresentationFormat>
  <Paragraphs>436</Paragraphs>
  <Slides>53</Slides>
  <Notes>6</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53</vt:i4>
      </vt:variant>
    </vt:vector>
  </HeadingPairs>
  <TitlesOfParts>
    <vt:vector size="64" baseType="lpstr">
      <vt:lpstr>Arial</vt:lpstr>
      <vt:lpstr>Calibri</vt:lpstr>
      <vt:lpstr>Calibri Light</vt:lpstr>
      <vt:lpstr>Corbel</vt:lpstr>
      <vt:lpstr>Courier New</vt:lpstr>
      <vt:lpstr>Garamond</vt:lpstr>
      <vt:lpstr>Noto Symbol</vt:lpstr>
      <vt:lpstr>Tahoma</vt:lpstr>
      <vt:lpstr>Times New Roman</vt:lpstr>
      <vt:lpstr>Wingdings</vt:lpstr>
      <vt:lpstr>Theme1</vt:lpstr>
      <vt:lpstr>PETITIONER DRAFTING CLINIC: CUSTODY/VISITATION </vt:lpstr>
      <vt:lpstr>AGENDA</vt:lpstr>
      <vt:lpstr>INTRODUCTION TO SANCTUARY FOR FAMILIES</vt:lpstr>
      <vt:lpstr>INTRODUCTION TO SANCTUARY FOR FAMILIES Legal Department</vt:lpstr>
      <vt:lpstr>Family Justice Centers (FJC)</vt:lpstr>
      <vt:lpstr>PETITION DRAFTING CLINIC PURPOSE</vt:lpstr>
      <vt:lpstr>PowerPoint Presentation</vt:lpstr>
      <vt:lpstr>CUSTODY/VISITATION: MYTHS v. FACTS</vt:lpstr>
      <vt:lpstr>Jurisdiction of Different Courts</vt:lpstr>
      <vt:lpstr>What is a Custody Case?</vt:lpstr>
      <vt:lpstr>Who can file for custody?</vt:lpstr>
      <vt:lpstr>Where can you file for custody?</vt:lpstr>
      <vt:lpstr>Best Interest of the Child</vt:lpstr>
      <vt:lpstr>Best Interest of the Child</vt:lpstr>
      <vt:lpstr>Types of Custody </vt:lpstr>
      <vt:lpstr>TYPES OF CUSTODY</vt:lpstr>
      <vt:lpstr>Types of Visitation</vt:lpstr>
      <vt:lpstr>Lifecycle of a custody/Visitation Petition</vt:lpstr>
      <vt:lpstr>PowerPoint Presentation</vt:lpstr>
      <vt:lpstr>FILING FOR CUSTODY/VISITATION</vt:lpstr>
      <vt:lpstr>PowerPoint Presentation</vt:lpstr>
      <vt:lpstr>PowerPoint Presentation</vt:lpstr>
      <vt:lpstr>PowerPoint Presentation</vt:lpstr>
      <vt:lpstr>PowerPoint Presentation</vt:lpstr>
      <vt:lpstr>EXAMPLE PETITIONS</vt:lpstr>
      <vt:lpstr>Example Custody Petition</vt:lpstr>
      <vt:lpstr>Example Custody Petition</vt:lpstr>
      <vt:lpstr>Elements of a custody Petition</vt:lpstr>
      <vt:lpstr>Elements of a custody Petition</vt:lpstr>
      <vt:lpstr>PowerPoint Presentation</vt:lpstr>
      <vt:lpstr>PowerPoint Presentation</vt:lpstr>
      <vt:lpstr>PowerPoint Presentation</vt:lpstr>
      <vt:lpstr>Clinic Day  9:00am-3:00pm</vt:lpstr>
      <vt:lpstr>Clinic Days Goals: Draft, File, Advise</vt:lpstr>
      <vt:lpstr>PowerPoint Presentation</vt:lpstr>
      <vt:lpstr>PowerPoint Presentation</vt:lpstr>
      <vt:lpstr>PowerPoint Presentation</vt:lpstr>
      <vt:lpstr>FAQ</vt:lpstr>
      <vt:lpstr>FAQS </vt:lpstr>
      <vt:lpstr>FAQs</vt:lpstr>
      <vt:lpstr>FAQS</vt:lpstr>
      <vt:lpstr>PowerPoint Presentation</vt:lpstr>
      <vt:lpstr>PowerPoint Presentation</vt:lpstr>
      <vt:lpstr>PowerPoint Presentation</vt:lpstr>
      <vt:lpstr>PowerPoint Presentation</vt:lpstr>
      <vt:lpstr>POWER AND CONTROL WHEEL</vt:lpstr>
      <vt:lpstr>What Do Domestic Violence Survivors Look Like? </vt:lpstr>
      <vt:lpstr>Addressing Common Assumptions through Cultural Awareness</vt:lpstr>
      <vt:lpstr>Identifying Misconceptions </vt:lpstr>
      <vt:lpstr>ADVOCACY TIPS</vt:lpstr>
      <vt:lpstr>More advocacy tips</vt:lpstr>
      <vt:lpstr>Questions?</vt:lpstr>
      <vt:lpstr>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Family Court Litigation Custody, Visitation, Family Offense, and Support Proceedings</dc:title>
  <dc:creator>Dara Sheinfeld</dc:creator>
  <cp:lastModifiedBy>Taylor Craney</cp:lastModifiedBy>
  <cp:revision>129</cp:revision>
  <dcterms:modified xsi:type="dcterms:W3CDTF">2025-09-17T20:23:39Z</dcterms:modified>
</cp:coreProperties>
</file>